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7" r:id="rId4"/>
    <p:sldId id="264" r:id="rId5"/>
    <p:sldId id="274" r:id="rId6"/>
    <p:sldId id="258" r:id="rId7"/>
    <p:sldId id="257" r:id="rId8"/>
    <p:sldId id="275" r:id="rId9"/>
    <p:sldId id="276" r:id="rId10"/>
    <p:sldId id="265" r:id="rId11"/>
    <p:sldId id="272" r:id="rId12"/>
    <p:sldId id="266" r:id="rId13"/>
    <p:sldId id="271" r:id="rId14"/>
    <p:sldId id="273" r:id="rId15"/>
    <p:sldId id="270" r:id="rId16"/>
    <p:sldId id="267" r:id="rId17"/>
    <p:sldId id="289" r:id="rId18"/>
    <p:sldId id="279" r:id="rId19"/>
    <p:sldId id="290" r:id="rId20"/>
    <p:sldId id="284" r:id="rId21"/>
    <p:sldId id="268" r:id="rId22"/>
    <p:sldId id="262" r:id="rId23"/>
    <p:sldId id="285" r:id="rId24"/>
    <p:sldId id="286" r:id="rId25"/>
    <p:sldId id="287"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FF3CC-502B-4AD3-A034-EA4A9A6F08F6}" v="208" dt="2023-11-21T09:18:03.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7" autoAdjust="0"/>
    <p:restoredTop sz="94660"/>
  </p:normalViewPr>
  <p:slideViewPr>
    <p:cSldViewPr snapToGrid="0">
      <p:cViewPr varScale="1">
        <p:scale>
          <a:sx n="128" d="100"/>
          <a:sy n="128" d="100"/>
        </p:scale>
        <p:origin x="3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8EB2-F59D-60FF-C82A-D8276A338E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714AED-09A6-6C11-96A2-B91D869510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632689-02D2-848E-A35A-4E8581DF3A69}"/>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5" name="Footer Placeholder 4">
            <a:extLst>
              <a:ext uri="{FF2B5EF4-FFF2-40B4-BE49-F238E27FC236}">
                <a16:creationId xmlns:a16="http://schemas.microsoft.com/office/drawing/2014/main" id="{73B44ECA-A839-CA9D-C339-EF7E9E8E8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5489E3-8555-3E20-F81C-D9AE722C21C2}"/>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373670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CE22-F5E0-D9C3-51B6-2D0742DC71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44EF61-6780-E089-1F35-960771678E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E35527-C9A3-F735-27AD-489C6041B60C}"/>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5" name="Footer Placeholder 4">
            <a:extLst>
              <a:ext uri="{FF2B5EF4-FFF2-40B4-BE49-F238E27FC236}">
                <a16:creationId xmlns:a16="http://schemas.microsoft.com/office/drawing/2014/main" id="{9FECBC21-8065-FF5E-17A2-2225695799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129BBF-3285-95E1-AF77-8FA4696D899E}"/>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195597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323F04-6EAC-0C4D-280F-4C908BE553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5A84E6-E16C-8E03-923E-0FC1A5185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A599F-F126-FDA5-2E99-8C7FA336CC49}"/>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5" name="Footer Placeholder 4">
            <a:extLst>
              <a:ext uri="{FF2B5EF4-FFF2-40B4-BE49-F238E27FC236}">
                <a16:creationId xmlns:a16="http://schemas.microsoft.com/office/drawing/2014/main" id="{0C80FB4C-DC70-56F9-99F3-2589F4F191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90BFBA-CB23-AA4D-FEFF-3DED1660CFCF}"/>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214761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EFC6-7B3B-95B7-4F55-A27FE4F6C9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91C94E-94AD-4472-50BE-75687D526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7B69A-3666-FC3A-4106-190A01D1B4F2}"/>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5" name="Footer Placeholder 4">
            <a:extLst>
              <a:ext uri="{FF2B5EF4-FFF2-40B4-BE49-F238E27FC236}">
                <a16:creationId xmlns:a16="http://schemas.microsoft.com/office/drawing/2014/main" id="{F82B0E85-3E01-EDD9-FE8D-88F0FB3F6A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E4A195-A64E-B8DB-143A-D4D76B30C58A}"/>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374946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868D-1C3C-DE84-2A40-8D6889C3EA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678DB1-EAA5-8A3C-97B8-AC44F0624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8DFDBB-B03F-ED8C-60AB-3B481FF8808D}"/>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5" name="Footer Placeholder 4">
            <a:extLst>
              <a:ext uri="{FF2B5EF4-FFF2-40B4-BE49-F238E27FC236}">
                <a16:creationId xmlns:a16="http://schemas.microsoft.com/office/drawing/2014/main" id="{2F52ADBA-CD17-B6FA-2735-C1001119F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5BDB75-34F8-9105-09BA-8E362136FFE7}"/>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83667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97B2-7848-0F6E-3752-4664DABE07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79AD6F-30F1-FE67-D560-41182A5302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34BC9D-5E35-7E29-7EB3-8EE437D99A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64C8A1-4EE9-78BA-859A-7F32C204E3D4}"/>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6" name="Footer Placeholder 5">
            <a:extLst>
              <a:ext uri="{FF2B5EF4-FFF2-40B4-BE49-F238E27FC236}">
                <a16:creationId xmlns:a16="http://schemas.microsoft.com/office/drawing/2014/main" id="{0F990E8A-7A0D-13D4-B539-2A62F1BE50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325A34-92A6-4753-D215-2589B2EFCA9B}"/>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123587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07E4-B132-E591-87AA-7D47133BD5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0C3374-D336-7E2E-DEC7-11CD432A4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4873B-6CAE-0B8E-3E9B-3A5538A0C5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DCB00C-828C-CA5C-92EF-6D8E38546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36804-2E9C-75DC-1576-3C680BF0BB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5DBF39-A20F-AECF-2ED1-5C9BFCB95B79}"/>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8" name="Footer Placeholder 7">
            <a:extLst>
              <a:ext uri="{FF2B5EF4-FFF2-40B4-BE49-F238E27FC236}">
                <a16:creationId xmlns:a16="http://schemas.microsoft.com/office/drawing/2014/main" id="{C5FFDB3C-6AE6-F6F4-8946-9619E15FB4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3FD1B2-89D8-E89E-4B5B-48F2B052A80C}"/>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237480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4A33-6127-B5A6-77A2-80B4CFA5CF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CAF76C-80DE-DAAC-1A42-D5D65C905F4B}"/>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4" name="Footer Placeholder 3">
            <a:extLst>
              <a:ext uri="{FF2B5EF4-FFF2-40B4-BE49-F238E27FC236}">
                <a16:creationId xmlns:a16="http://schemas.microsoft.com/office/drawing/2014/main" id="{D2528CAC-9B6C-8346-39DB-32E639599E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6D118A-E06C-B3F3-A88C-1518226FA079}"/>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110460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6ED0A-968F-D6E9-7A22-4CC8B56E0D64}"/>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3" name="Footer Placeholder 2">
            <a:extLst>
              <a:ext uri="{FF2B5EF4-FFF2-40B4-BE49-F238E27FC236}">
                <a16:creationId xmlns:a16="http://schemas.microsoft.com/office/drawing/2014/main" id="{C2425FFF-8406-8003-BEF9-D79957B905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3F2EA4-FE62-C5B6-DD42-0E19A4351CAE}"/>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287852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C685-FA37-489B-C545-AC597C68C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EDED45-7B9E-8515-E503-624A4B858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B550A2-F1D1-9673-6FCC-AAA2C2D75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0A12B-2197-00AB-551E-FA1089F0A990}"/>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6" name="Footer Placeholder 5">
            <a:extLst>
              <a:ext uri="{FF2B5EF4-FFF2-40B4-BE49-F238E27FC236}">
                <a16:creationId xmlns:a16="http://schemas.microsoft.com/office/drawing/2014/main" id="{0FF5626D-257E-633B-777D-BF83BEBABD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2E2B6B-3360-7B2F-5502-418E95E9FE8D}"/>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338679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EE90-4688-B418-7721-72F1A2812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2989A5-9C90-CDB3-508F-9DEE00A2B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A3524-D010-2D30-13EA-D8AC5BAF9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FAB66-EB6C-D227-2955-577DD0F1FE43}"/>
              </a:ext>
            </a:extLst>
          </p:cNvPr>
          <p:cNvSpPr>
            <a:spLocks noGrp="1"/>
          </p:cNvSpPr>
          <p:nvPr>
            <p:ph type="dt" sz="half" idx="10"/>
          </p:nvPr>
        </p:nvSpPr>
        <p:spPr/>
        <p:txBody>
          <a:bodyPr/>
          <a:lstStyle/>
          <a:p>
            <a:fld id="{6A0EF529-F9C4-4B88-BDA8-B025107B620B}" type="datetimeFigureOut">
              <a:rPr lang="en-GB" smtClean="0"/>
              <a:t>21/11/2023</a:t>
            </a:fld>
            <a:endParaRPr lang="en-GB"/>
          </a:p>
        </p:txBody>
      </p:sp>
      <p:sp>
        <p:nvSpPr>
          <p:cNvPr id="6" name="Footer Placeholder 5">
            <a:extLst>
              <a:ext uri="{FF2B5EF4-FFF2-40B4-BE49-F238E27FC236}">
                <a16:creationId xmlns:a16="http://schemas.microsoft.com/office/drawing/2014/main" id="{686EC356-30C0-0C55-687B-7B02D5F3B9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768A7D-2930-D9DE-21AD-81C8BB8241C4}"/>
              </a:ext>
            </a:extLst>
          </p:cNvPr>
          <p:cNvSpPr>
            <a:spLocks noGrp="1"/>
          </p:cNvSpPr>
          <p:nvPr>
            <p:ph type="sldNum" sz="quarter" idx="12"/>
          </p:nvPr>
        </p:nvSpPr>
        <p:spPr/>
        <p:txBody>
          <a:bodyPr/>
          <a:lstStyle/>
          <a:p>
            <a:fld id="{8AA41F92-AC6B-4920-8CD0-78B34F0F5753}" type="slidenum">
              <a:rPr lang="en-GB" smtClean="0"/>
              <a:t>‹#›</a:t>
            </a:fld>
            <a:endParaRPr lang="en-GB"/>
          </a:p>
        </p:txBody>
      </p:sp>
    </p:spTree>
    <p:extLst>
      <p:ext uri="{BB962C8B-B14F-4D97-AF65-F5344CB8AC3E}">
        <p14:creationId xmlns:p14="http://schemas.microsoft.com/office/powerpoint/2010/main" val="124565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BC5F0D-25A7-07CB-72F1-9B65C70AF3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12175D-7D3C-D8CE-93A3-B1D5783B9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04418F-D834-43E5-AEFD-EE27B35BDA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EF529-F9C4-4B88-BDA8-B025107B620B}" type="datetimeFigureOut">
              <a:rPr lang="en-GB" smtClean="0"/>
              <a:t>21/11/2023</a:t>
            </a:fld>
            <a:endParaRPr lang="en-GB"/>
          </a:p>
        </p:txBody>
      </p:sp>
      <p:sp>
        <p:nvSpPr>
          <p:cNvPr id="5" name="Footer Placeholder 4">
            <a:extLst>
              <a:ext uri="{FF2B5EF4-FFF2-40B4-BE49-F238E27FC236}">
                <a16:creationId xmlns:a16="http://schemas.microsoft.com/office/drawing/2014/main" id="{A2540EB9-27E3-A33A-F264-EDEFEFBD5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8CEE24-EBC1-8299-B704-CE6CCA2BC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41F92-AC6B-4920-8CD0-78B34F0F5753}" type="slidenum">
              <a:rPr lang="en-GB" smtClean="0"/>
              <a:t>‹#›</a:t>
            </a:fld>
            <a:endParaRPr lang="en-GB"/>
          </a:p>
        </p:txBody>
      </p:sp>
    </p:spTree>
    <p:extLst>
      <p:ext uri="{BB962C8B-B14F-4D97-AF65-F5344CB8AC3E}">
        <p14:creationId xmlns:p14="http://schemas.microsoft.com/office/powerpoint/2010/main" val="105047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umjanedoan/497398333/"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mrquizzical/6341990981/"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E6E8-1D9E-4905-AAFE-978D33182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B1C7C-7C4D-6C32-0723-953876B386AD}"/>
              </a:ext>
            </a:extLst>
          </p:cNvPr>
          <p:cNvSpPr>
            <a:spLocks noGrp="1"/>
          </p:cNvSpPr>
          <p:nvPr>
            <p:ph type="ctrTitle"/>
          </p:nvPr>
        </p:nvSpPr>
        <p:spPr>
          <a:xfrm>
            <a:off x="831317" y="1354819"/>
            <a:ext cx="10361531" cy="2678363"/>
          </a:xfrm>
        </p:spPr>
        <p:txBody>
          <a:bodyPr>
            <a:normAutofit/>
          </a:bodyPr>
          <a:lstStyle/>
          <a:p>
            <a:pPr algn="l"/>
            <a:r>
              <a:rPr lang="en-GB" sz="7200" b="1" dirty="0">
                <a:solidFill>
                  <a:schemeClr val="bg1"/>
                </a:solidFill>
                <a:latin typeface="Garamond" panose="02020404030301010803" pitchFamily="18" charset="0"/>
              </a:rPr>
              <a:t>Women and the crime of bigamy, 1603-2023</a:t>
            </a:r>
          </a:p>
        </p:txBody>
      </p:sp>
      <p:sp>
        <p:nvSpPr>
          <p:cNvPr id="3" name="Subtitle 2">
            <a:extLst>
              <a:ext uri="{FF2B5EF4-FFF2-40B4-BE49-F238E27FC236}">
                <a16:creationId xmlns:a16="http://schemas.microsoft.com/office/drawing/2014/main" id="{497833A8-97E4-6576-45D1-1FBE7EDFFC8C}"/>
              </a:ext>
            </a:extLst>
          </p:cNvPr>
          <p:cNvSpPr>
            <a:spLocks noGrp="1"/>
          </p:cNvSpPr>
          <p:nvPr>
            <p:ph type="subTitle" idx="1"/>
          </p:nvPr>
        </p:nvSpPr>
        <p:spPr>
          <a:xfrm>
            <a:off x="827088" y="4414180"/>
            <a:ext cx="7006691" cy="884538"/>
          </a:xfrm>
        </p:spPr>
        <p:txBody>
          <a:bodyPr>
            <a:normAutofit/>
          </a:bodyPr>
          <a:lstStyle/>
          <a:p>
            <a:pPr algn="l"/>
            <a:r>
              <a:rPr lang="en-GB" dirty="0">
                <a:solidFill>
                  <a:schemeClr val="bg1"/>
                </a:solidFill>
                <a:latin typeface="Garamond" panose="02020404030301010803" pitchFamily="18" charset="0"/>
              </a:rPr>
              <a:t>Professor Rebecca Probert</a:t>
            </a:r>
          </a:p>
          <a:p>
            <a:pPr algn="l"/>
            <a:r>
              <a:rPr lang="en-GB" dirty="0">
                <a:solidFill>
                  <a:schemeClr val="bg1"/>
                </a:solidFill>
                <a:latin typeface="Garamond" panose="02020404030301010803" pitchFamily="18" charset="0"/>
              </a:rPr>
              <a:t>University of Exeter</a:t>
            </a:r>
          </a:p>
        </p:txBody>
      </p:sp>
      <p:grpSp>
        <p:nvGrpSpPr>
          <p:cNvPr id="10" name="Group 9">
            <a:extLst>
              <a:ext uri="{FF2B5EF4-FFF2-40B4-BE49-F238E27FC236}">
                <a16:creationId xmlns:a16="http://schemas.microsoft.com/office/drawing/2014/main" id="{5F9D1CBF-A219-4C01-85A0-9DF6151EE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D9FC63AB-02B8-4DDD-8778-397188A37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AC0AB7ED-D983-4149-A166-B31B71163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9828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3" name="Group 12">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7" name="Freeform: Shape 16">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5" name="Freeform: Shape 14">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Title 3">
            <a:extLst>
              <a:ext uri="{FF2B5EF4-FFF2-40B4-BE49-F238E27FC236}">
                <a16:creationId xmlns:a16="http://schemas.microsoft.com/office/drawing/2014/main" id="{4FEF6E38-04EB-3059-5873-B9E14AC0AD13}"/>
              </a:ext>
            </a:extLst>
          </p:cNvPr>
          <p:cNvSpPr>
            <a:spLocks noGrp="1"/>
          </p:cNvSpPr>
          <p:nvPr>
            <p:ph type="title"/>
          </p:nvPr>
        </p:nvSpPr>
        <p:spPr>
          <a:xfrm>
            <a:off x="838199" y="1120676"/>
            <a:ext cx="10886441" cy="2308324"/>
          </a:xfrm>
        </p:spPr>
        <p:txBody>
          <a:bodyPr vert="horz" lIns="91440" tIns="45720" rIns="91440" bIns="45720" rtlCol="0" anchor="b">
            <a:normAutofit/>
          </a:bodyPr>
          <a:lstStyle/>
          <a:p>
            <a:r>
              <a:rPr lang="en-US" sz="5000" b="1" kern="1200" dirty="0">
                <a:solidFill>
                  <a:schemeClr val="bg1"/>
                </a:solidFill>
                <a:latin typeface="Garamond" panose="02020404030301010803" pitchFamily="18" charset="0"/>
              </a:rPr>
              <a:t>The changing punishment of the crime</a:t>
            </a:r>
          </a:p>
        </p:txBody>
      </p:sp>
      <p:sp>
        <p:nvSpPr>
          <p:cNvPr id="5" name="Text Placeholder 4">
            <a:extLst>
              <a:ext uri="{FF2B5EF4-FFF2-40B4-BE49-F238E27FC236}">
                <a16:creationId xmlns:a16="http://schemas.microsoft.com/office/drawing/2014/main" id="{DBC48395-C11F-2FFF-BF92-E25D9386D3AA}"/>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152333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0908-AB22-6B41-994A-96CA53A11FB9}"/>
              </a:ext>
            </a:extLst>
          </p:cNvPr>
          <p:cNvSpPr>
            <a:spLocks noGrp="1"/>
          </p:cNvSpPr>
          <p:nvPr>
            <p:ph type="title"/>
          </p:nvPr>
        </p:nvSpPr>
        <p:spPr/>
        <p:txBody>
          <a:bodyPr anchor="t">
            <a:normAutofit/>
          </a:bodyPr>
          <a:lstStyle/>
          <a:p>
            <a:r>
              <a:rPr lang="en-GB" sz="4000" dirty="0">
                <a:solidFill>
                  <a:schemeClr val="bg1"/>
                </a:solidFill>
                <a:latin typeface="Garamond" panose="02020404030301010803" pitchFamily="18" charset="0"/>
              </a:rPr>
              <a:t>The use of transportation as punishment for bigamy</a:t>
            </a:r>
          </a:p>
        </p:txBody>
      </p:sp>
      <p:sp>
        <p:nvSpPr>
          <p:cNvPr id="3" name="Content Placeholder 2">
            <a:extLst>
              <a:ext uri="{FF2B5EF4-FFF2-40B4-BE49-F238E27FC236}">
                <a16:creationId xmlns:a16="http://schemas.microsoft.com/office/drawing/2014/main" id="{6BFB119C-35AA-2A0A-2E2B-74455559A7C9}"/>
              </a:ext>
            </a:extLst>
          </p:cNvPr>
          <p:cNvSpPr>
            <a:spLocks noGrp="1"/>
          </p:cNvSpPr>
          <p:nvPr>
            <p:ph sz="half" idx="1"/>
          </p:nvPr>
        </p:nvSpPr>
        <p:spPr/>
        <p:txBody>
          <a:bodyPr>
            <a:noAutofit/>
          </a:bodyPr>
          <a:lstStyle/>
          <a:p>
            <a:r>
              <a:rPr lang="en-GB" dirty="0">
                <a:solidFill>
                  <a:schemeClr val="bg1">
                    <a:alpha val="80000"/>
                  </a:schemeClr>
                </a:solidFill>
                <a:latin typeface="Garamond" panose="02020404030301010803" pitchFamily="18" charset="0"/>
              </a:rPr>
              <a:t>Shift from the death penalty in the c17th to branding in the c18th</a:t>
            </a:r>
          </a:p>
          <a:p>
            <a:r>
              <a:rPr lang="en-GB" dirty="0">
                <a:solidFill>
                  <a:schemeClr val="bg1">
                    <a:alpha val="80000"/>
                  </a:schemeClr>
                </a:solidFill>
                <a:latin typeface="Garamond" panose="02020404030301010803" pitchFamily="18" charset="0"/>
              </a:rPr>
              <a:t>Brief period in which bigamy was treated leniently</a:t>
            </a:r>
          </a:p>
          <a:p>
            <a:r>
              <a:rPr lang="en-GB" dirty="0">
                <a:solidFill>
                  <a:schemeClr val="bg1">
                    <a:alpha val="80000"/>
                  </a:schemeClr>
                </a:solidFill>
                <a:latin typeface="Garamond" panose="02020404030301010803" pitchFamily="18" charset="0"/>
              </a:rPr>
              <a:t>New legislation in 1795 provided for transportation or up to two years’ imprisonment</a:t>
            </a:r>
          </a:p>
        </p:txBody>
      </p:sp>
      <p:sp>
        <p:nvSpPr>
          <p:cNvPr id="10" name="Content Placeholder 9">
            <a:extLst>
              <a:ext uri="{FF2B5EF4-FFF2-40B4-BE49-F238E27FC236}">
                <a16:creationId xmlns:a16="http://schemas.microsoft.com/office/drawing/2014/main" id="{261B12C1-96A0-7A79-EFB4-B3A28970A15E}"/>
              </a:ext>
            </a:extLst>
          </p:cNvPr>
          <p:cNvSpPr>
            <a:spLocks noGrp="1"/>
          </p:cNvSpPr>
          <p:nvPr>
            <p:ph sz="half" idx="2"/>
          </p:nvPr>
        </p:nvSpPr>
        <p:spPr>
          <a:xfrm>
            <a:off x="4848225" y="857250"/>
            <a:ext cx="6505575" cy="5319713"/>
          </a:xfrm>
        </p:spPr>
        <p:txBody>
          <a:bodyPr>
            <a:normAutofit/>
          </a:bodyPr>
          <a:lstStyle/>
          <a:p>
            <a:r>
              <a:rPr lang="en-GB" sz="3200" dirty="0">
                <a:latin typeface="Garamond" panose="02020404030301010803" pitchFamily="18" charset="0"/>
              </a:rPr>
              <a:t>1604 Act: ‘</a:t>
            </a:r>
            <a:r>
              <a:rPr lang="en-GB" sz="3200" kern="0" dirty="0">
                <a:effectLst/>
                <a:latin typeface="Garamond" panose="02020404030301010803" pitchFamily="18" charset="0"/>
                <a:ea typeface="Times New Roman" panose="02020603050405020304" pitchFamily="18" charset="0"/>
              </a:rPr>
              <a:t>the Person and Persons so offending shall suffer Death as in Cases of Felony’</a:t>
            </a:r>
          </a:p>
          <a:p>
            <a:pPr lvl="1"/>
            <a:r>
              <a:rPr lang="en-GB" sz="2800" kern="0" dirty="0">
                <a:latin typeface="Garamond" panose="02020404030301010803" pitchFamily="18" charset="0"/>
                <a:ea typeface="Times New Roman" panose="02020603050405020304" pitchFamily="18" charset="0"/>
              </a:rPr>
              <a:t>Mitigated by benefit of clergy </a:t>
            </a:r>
          </a:p>
          <a:p>
            <a:pPr lvl="1"/>
            <a:r>
              <a:rPr lang="en-GB" sz="2800" kern="0" dirty="0">
                <a:effectLst/>
                <a:latin typeface="Garamond" panose="02020404030301010803" pitchFamily="18" charset="0"/>
                <a:ea typeface="Times New Roman" panose="02020603050405020304" pitchFamily="18" charset="0"/>
              </a:rPr>
              <a:t>Branding</a:t>
            </a:r>
            <a:endParaRPr lang="en-GB" sz="2800" kern="0" dirty="0">
              <a:latin typeface="Garamond" panose="02020404030301010803" pitchFamily="18" charset="0"/>
              <a:ea typeface="Times New Roman" panose="02020603050405020304" pitchFamily="18" charset="0"/>
            </a:endParaRPr>
          </a:p>
          <a:p>
            <a:pPr lvl="1"/>
            <a:r>
              <a:rPr lang="en-GB" sz="2800" kern="0" dirty="0">
                <a:latin typeface="Garamond" panose="02020404030301010803" pitchFamily="18" charset="0"/>
                <a:ea typeface="Times New Roman" panose="02020603050405020304" pitchFamily="18" charset="0"/>
              </a:rPr>
              <a:t>Brief period of imprisonment/fines</a:t>
            </a:r>
          </a:p>
          <a:p>
            <a:r>
              <a:rPr lang="en-GB" sz="3200" kern="0" dirty="0">
                <a:effectLst/>
                <a:latin typeface="Garamond" panose="02020404030301010803" pitchFamily="18" charset="0"/>
                <a:ea typeface="Times New Roman" panose="02020603050405020304" pitchFamily="18" charset="0"/>
              </a:rPr>
              <a:t>1795 Act: </a:t>
            </a:r>
            <a:r>
              <a:rPr lang="en-GB" sz="3200" kern="0" dirty="0">
                <a:latin typeface="Garamond" panose="02020404030301010803" pitchFamily="18" charset="0"/>
                <a:ea typeface="Times New Roman" panose="02020603050405020304" pitchFamily="18" charset="0"/>
              </a:rPr>
              <a:t>Transportation for 7 years or 2 years’ imprisonment</a:t>
            </a:r>
          </a:p>
          <a:p>
            <a:r>
              <a:rPr lang="en-GB" sz="3200" kern="0" dirty="0">
                <a:effectLst/>
                <a:latin typeface="Garamond" panose="02020404030301010803" pitchFamily="18" charset="0"/>
                <a:ea typeface="Times New Roman" panose="02020603050405020304" pitchFamily="18" charset="0"/>
              </a:rPr>
              <a:t>1861 Act: </a:t>
            </a:r>
            <a:r>
              <a:rPr lang="en-GB" sz="3200" kern="0" dirty="0">
                <a:latin typeface="Garamond" panose="02020404030301010803" pitchFamily="18" charset="0"/>
                <a:ea typeface="Times New Roman" panose="02020603050405020304" pitchFamily="18" charset="0"/>
              </a:rPr>
              <a:t>3-7 </a:t>
            </a:r>
            <a:r>
              <a:rPr lang="en-GB" sz="3200" kern="0" dirty="0">
                <a:effectLst/>
                <a:latin typeface="Garamond" panose="02020404030301010803" pitchFamily="18" charset="0"/>
                <a:ea typeface="Times New Roman" panose="02020603050405020304" pitchFamily="18" charset="0"/>
              </a:rPr>
              <a:t>years’ penal servitude or up to 2 years’ imprisonment </a:t>
            </a:r>
            <a:endParaRPr lang="en-GB" sz="2800" kern="0" dirty="0">
              <a:effectLst/>
              <a:latin typeface="Garamond" panose="02020404030301010803" pitchFamily="18" charset="0"/>
              <a:ea typeface="Times New Roman" panose="02020603050405020304" pitchFamily="18" charset="0"/>
            </a:endParaRPr>
          </a:p>
          <a:p>
            <a:endParaRPr lang="en-GB" sz="3200" dirty="0">
              <a:latin typeface="Garamond" panose="02020404030301010803" pitchFamily="18" charset="0"/>
            </a:endParaRPr>
          </a:p>
        </p:txBody>
      </p:sp>
      <p:pic>
        <p:nvPicPr>
          <p:cNvPr id="5" name="Picture 4" descr="Exclamation mark on a yellow background">
            <a:extLst>
              <a:ext uri="{FF2B5EF4-FFF2-40B4-BE49-F238E27FC236}">
                <a16:creationId xmlns:a16="http://schemas.microsoft.com/office/drawing/2014/main" id="{F81FB2C3-82B8-DBF6-ADFB-F13DDD9523FE}"/>
              </a:ext>
            </a:extLst>
          </p:cNvPr>
          <p:cNvPicPr>
            <a:picLocks noChangeAspect="1"/>
          </p:cNvPicPr>
          <p:nvPr/>
        </p:nvPicPr>
        <p:blipFill rotWithShape="1">
          <a:blip r:embed="rId2"/>
          <a:srcRect l="31598" r="18680"/>
          <a:stretch/>
        </p:blipFill>
        <p:spPr>
          <a:xfrm>
            <a:off x="20" y="10"/>
            <a:ext cx="2600940"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pic>
        <p:nvPicPr>
          <p:cNvPr id="4" name="Picture 3">
            <a:extLst>
              <a:ext uri="{FF2B5EF4-FFF2-40B4-BE49-F238E27FC236}">
                <a16:creationId xmlns:a16="http://schemas.microsoft.com/office/drawing/2014/main" id="{84E58513-E3B7-1118-4D18-1D643E3FE9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44" t="15737" r="79765" b="28892"/>
          <a:stretch/>
        </p:blipFill>
        <p:spPr>
          <a:xfrm>
            <a:off x="-28556" y="0"/>
            <a:ext cx="4600556" cy="6858000"/>
          </a:xfrm>
          <a:prstGeom prst="rect">
            <a:avLst/>
          </a:prstGeom>
          <a:solidFill>
            <a:schemeClr val="tx1"/>
          </a:solidFill>
        </p:spPr>
      </p:pic>
    </p:spTree>
    <p:extLst>
      <p:ext uri="{BB962C8B-B14F-4D97-AF65-F5344CB8AC3E}">
        <p14:creationId xmlns:p14="http://schemas.microsoft.com/office/powerpoint/2010/main" val="148535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3" name="Group 12">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7" name="Freeform: Shape 16">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5" name="Freeform: Shape 14">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Title 3">
            <a:extLst>
              <a:ext uri="{FF2B5EF4-FFF2-40B4-BE49-F238E27FC236}">
                <a16:creationId xmlns:a16="http://schemas.microsoft.com/office/drawing/2014/main" id="{B6DE3EA7-CA15-7D6B-B83C-1A752607D650}"/>
              </a:ext>
            </a:extLst>
          </p:cNvPr>
          <p:cNvSpPr>
            <a:spLocks noGrp="1"/>
          </p:cNvSpPr>
          <p:nvPr>
            <p:ph type="title"/>
          </p:nvPr>
        </p:nvSpPr>
        <p:spPr>
          <a:xfrm>
            <a:off x="838199" y="1120676"/>
            <a:ext cx="10957561" cy="2308324"/>
          </a:xfrm>
        </p:spPr>
        <p:txBody>
          <a:bodyPr vert="horz" lIns="91440" tIns="45720" rIns="91440" bIns="45720" rtlCol="0" anchor="b">
            <a:normAutofit/>
          </a:bodyPr>
          <a:lstStyle/>
          <a:p>
            <a:r>
              <a:rPr lang="en-US" sz="5000" b="1" kern="1200" dirty="0">
                <a:solidFill>
                  <a:schemeClr val="bg1"/>
                </a:solidFill>
                <a:latin typeface="Garamond" panose="02020404030301010803" pitchFamily="18" charset="0"/>
              </a:rPr>
              <a:t>The changing conceptions of the crime</a:t>
            </a:r>
          </a:p>
        </p:txBody>
      </p:sp>
      <p:sp>
        <p:nvSpPr>
          <p:cNvPr id="5" name="Text Placeholder 4">
            <a:extLst>
              <a:ext uri="{FF2B5EF4-FFF2-40B4-BE49-F238E27FC236}">
                <a16:creationId xmlns:a16="http://schemas.microsoft.com/office/drawing/2014/main" id="{98437760-0504-E242-AF17-98349FEFD22B}"/>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dirty="0">
              <a:solidFill>
                <a:schemeClr val="bg1"/>
              </a:solidFill>
              <a:latin typeface="+mn-lt"/>
              <a:ea typeface="+mn-ea"/>
              <a:cs typeface="+mn-cs"/>
            </a:endParaRPr>
          </a:p>
        </p:txBody>
      </p:sp>
    </p:spTree>
    <p:extLst>
      <p:ext uri="{BB962C8B-B14F-4D97-AF65-F5344CB8AC3E}">
        <p14:creationId xmlns:p14="http://schemas.microsoft.com/office/powerpoint/2010/main" val="355516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C7E7CD-A010-9552-55E3-DFB853165893}"/>
              </a:ext>
            </a:extLst>
          </p:cNvPr>
          <p:cNvSpPr>
            <a:spLocks noGrp="1"/>
          </p:cNvSpPr>
          <p:nvPr>
            <p:ph type="title"/>
          </p:nvPr>
        </p:nvSpPr>
        <p:spPr>
          <a:xfrm>
            <a:off x="838200" y="1641752"/>
            <a:ext cx="6140449" cy="1323439"/>
          </a:xfrm>
        </p:spPr>
        <p:txBody>
          <a:bodyPr anchor="t">
            <a:normAutofit/>
          </a:bodyPr>
          <a:lstStyle/>
          <a:p>
            <a:r>
              <a:rPr lang="en-GB" sz="4000">
                <a:solidFill>
                  <a:schemeClr val="bg1"/>
                </a:solidFill>
                <a:latin typeface="Garamond" panose="02020404030301010803" pitchFamily="18" charset="0"/>
              </a:rPr>
              <a:t>An offence against God</a:t>
            </a:r>
          </a:p>
        </p:txBody>
      </p:sp>
      <p:sp>
        <p:nvSpPr>
          <p:cNvPr id="5" name="Content Placeholder 4">
            <a:extLst>
              <a:ext uri="{FF2B5EF4-FFF2-40B4-BE49-F238E27FC236}">
                <a16:creationId xmlns:a16="http://schemas.microsoft.com/office/drawing/2014/main" id="{3B11403F-1701-3513-4E1B-6C65D31EE3D9}"/>
              </a:ext>
            </a:extLst>
          </p:cNvPr>
          <p:cNvSpPr>
            <a:spLocks noGrp="1"/>
          </p:cNvSpPr>
          <p:nvPr>
            <p:ph idx="1"/>
          </p:nvPr>
        </p:nvSpPr>
        <p:spPr>
          <a:xfrm>
            <a:off x="838200" y="3146400"/>
            <a:ext cx="6140449" cy="2862288"/>
          </a:xfrm>
        </p:spPr>
        <p:txBody>
          <a:bodyPr>
            <a:normAutofit/>
          </a:bodyPr>
          <a:lstStyle/>
          <a:p>
            <a:r>
              <a:rPr lang="en-GB" dirty="0">
                <a:solidFill>
                  <a:schemeClr val="bg1">
                    <a:alpha val="80000"/>
                  </a:schemeClr>
                </a:solidFill>
                <a:latin typeface="Garamond" panose="02020404030301010803" pitchFamily="18" charset="0"/>
              </a:rPr>
              <a:t>‘</a:t>
            </a:r>
            <a:r>
              <a:rPr lang="en-GB" kern="0" dirty="0">
                <a:solidFill>
                  <a:schemeClr val="bg1">
                    <a:alpha val="80000"/>
                  </a:schemeClr>
                </a:solidFill>
                <a:effectLst/>
                <a:latin typeface="Garamond" panose="02020404030301010803" pitchFamily="18" charset="0"/>
                <a:ea typeface="Times New Roman" panose="02020603050405020304" pitchFamily="18" charset="0"/>
              </a:rPr>
              <a:t>‘Forasmuch as divers evil disposed Persons being married, run out of one County into another, or into Places where they are not known, and there become to be married, married, having another Husband or Wife living, to the great Dishonour of God….”</a:t>
            </a:r>
            <a:endParaRPr lang="en-GB" dirty="0">
              <a:solidFill>
                <a:schemeClr val="bg1">
                  <a:alpha val="80000"/>
                </a:schemeClr>
              </a:solidFill>
              <a:latin typeface="Garamond" panose="02020404030301010803" pitchFamily="18" charset="0"/>
            </a:endParaRPr>
          </a:p>
        </p:txBody>
      </p:sp>
      <p:pic>
        <p:nvPicPr>
          <p:cNvPr id="1026" name="Picture 2" descr="Close-up of a painting of a person with a beard&#10;&#10;Description automatically generated">
            <a:extLst>
              <a:ext uri="{FF2B5EF4-FFF2-40B4-BE49-F238E27FC236}">
                <a16:creationId xmlns:a16="http://schemas.microsoft.com/office/drawing/2014/main" id="{32D824CA-8280-00C9-3115-31AB4DAC4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0" r="4517"/>
          <a:stretch/>
        </p:blipFill>
        <p:spPr bwMode="auto">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034" name="Freeform: Shape 1033">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5" name="Freeform: Shape 1034">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42265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8EE1F-41EC-0418-1A08-DF51685F7889}"/>
              </a:ext>
            </a:extLst>
          </p:cNvPr>
          <p:cNvSpPr>
            <a:spLocks noGrp="1"/>
          </p:cNvSpPr>
          <p:nvPr>
            <p:ph type="title"/>
          </p:nvPr>
        </p:nvSpPr>
        <p:spPr>
          <a:xfrm>
            <a:off x="1156851" y="637762"/>
            <a:ext cx="9888496" cy="900131"/>
          </a:xfrm>
        </p:spPr>
        <p:txBody>
          <a:bodyPr anchor="t">
            <a:normAutofit/>
          </a:bodyPr>
          <a:lstStyle/>
          <a:p>
            <a:r>
              <a:rPr lang="en-GB" sz="3700" dirty="0">
                <a:solidFill>
                  <a:schemeClr val="bg1"/>
                </a:solidFill>
                <a:latin typeface="Garamond" panose="02020404030301010803" pitchFamily="18" charset="0"/>
              </a:rPr>
              <a:t>An offence against ‘the public police or </a:t>
            </a:r>
            <a:r>
              <a:rPr lang="en-GB" sz="3700" dirty="0" err="1">
                <a:solidFill>
                  <a:schemeClr val="bg1"/>
                </a:solidFill>
                <a:latin typeface="Garamond" panose="02020404030301010803" pitchFamily="18" charset="0"/>
              </a:rPr>
              <a:t>oeconomy</a:t>
            </a:r>
            <a:r>
              <a:rPr lang="en-GB" sz="3700" dirty="0">
                <a:solidFill>
                  <a:schemeClr val="bg1"/>
                </a:solidFill>
                <a:latin typeface="Garamond" panose="02020404030301010803" pitchFamily="18" charset="0"/>
              </a:rPr>
              <a:t>’</a:t>
            </a:r>
          </a:p>
        </p:txBody>
      </p:sp>
      <p:sp>
        <p:nvSpPr>
          <p:cNvPr id="36" name="Rectangle 35">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1D531FFE-54EE-2D8F-588F-3A86BC065B7E}"/>
              </a:ext>
            </a:extLst>
          </p:cNvPr>
          <p:cNvSpPr>
            <a:spLocks noGrp="1" noChangeArrowheads="1"/>
          </p:cNvSpPr>
          <p:nvPr>
            <p:ph idx="1"/>
          </p:nvPr>
        </p:nvSpPr>
        <p:spPr bwMode="auto">
          <a:xfrm>
            <a:off x="1155548" y="2217343"/>
            <a:ext cx="9880893" cy="39596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63480" rIns="0" bIns="6348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effectLst/>
                <a:latin typeface="Garamond" panose="02020404030301010803" pitchFamily="18" charset="0"/>
              </a:rPr>
              <a:t>‘By the public police and </a:t>
            </a:r>
            <a:r>
              <a:rPr kumimoji="0" lang="en-US" altLang="en-US" b="0" i="0" u="none" strike="noStrike" cap="none" normalizeH="0" baseline="0" dirty="0" err="1">
                <a:ln>
                  <a:noFill/>
                </a:ln>
                <a:effectLst/>
                <a:latin typeface="Garamond" panose="02020404030301010803" pitchFamily="18" charset="0"/>
              </a:rPr>
              <a:t>oeconomy</a:t>
            </a:r>
            <a:r>
              <a:rPr kumimoji="0" lang="en-US" altLang="en-US" b="0" i="0" u="none" strike="noStrike" cap="none" normalizeH="0" baseline="0" dirty="0">
                <a:ln>
                  <a:noFill/>
                </a:ln>
                <a:effectLst/>
                <a:latin typeface="Garamond" panose="02020404030301010803" pitchFamily="18" charset="0"/>
              </a:rPr>
              <a:t> I mean the due regulation and domestic order of the kingdom: whereby the individuals of the </a:t>
            </a:r>
            <a:r>
              <a:rPr lang="en-US" altLang="en-US" dirty="0">
                <a:latin typeface="Garamond" panose="02020404030301010803" pitchFamily="18" charset="0"/>
              </a:rPr>
              <a:t>s</a:t>
            </a:r>
            <a:r>
              <a:rPr kumimoji="0" lang="en-US" altLang="en-US" b="0" i="0" u="none" strike="noStrike" cap="none" normalizeH="0" baseline="0" dirty="0">
                <a:ln>
                  <a:noFill/>
                </a:ln>
                <a:effectLst/>
                <a:latin typeface="Garamond" panose="02020404030301010803" pitchFamily="18" charset="0"/>
              </a:rPr>
              <a:t>tate, like members of a well governed family, are bound to conform their general </a:t>
            </a:r>
            <a:r>
              <a:rPr kumimoji="0" lang="en-US" altLang="en-US" b="0" i="0" u="none" strike="noStrike" cap="none" normalizeH="0" baseline="0" dirty="0" err="1">
                <a:ln>
                  <a:noFill/>
                </a:ln>
                <a:effectLst/>
                <a:latin typeface="Garamond" panose="02020404030301010803" pitchFamily="18" charset="0"/>
              </a:rPr>
              <a:t>behaviour</a:t>
            </a:r>
            <a:r>
              <a:rPr kumimoji="0" lang="en-US" altLang="en-US" b="0" i="0" u="none" strike="noStrike" cap="none" normalizeH="0" baseline="0" dirty="0">
                <a:ln>
                  <a:noFill/>
                </a:ln>
                <a:effectLst/>
                <a:latin typeface="Garamond" panose="02020404030301010803" pitchFamily="18" charset="0"/>
              </a:rPr>
              <a:t> to the rules of propriety, good </a:t>
            </a:r>
            <a:r>
              <a:rPr kumimoji="0" lang="en-US" altLang="en-US" b="0" i="0" u="none" strike="noStrike" cap="none" normalizeH="0" baseline="0" dirty="0" err="1">
                <a:ln>
                  <a:noFill/>
                </a:ln>
                <a:effectLst/>
                <a:latin typeface="Garamond" panose="02020404030301010803" pitchFamily="18" charset="0"/>
              </a:rPr>
              <a:t>neighbourhood</a:t>
            </a:r>
            <a:r>
              <a:rPr kumimoji="0" lang="en-US" altLang="en-US" b="0" i="0" u="none" strike="noStrike" cap="none" normalizeH="0" baseline="0" dirty="0">
                <a:ln>
                  <a:noFill/>
                </a:ln>
                <a:effectLst/>
                <a:latin typeface="Garamond" panose="02020404030301010803" pitchFamily="18" charset="0"/>
              </a:rPr>
              <a:t>, and good manners; and to be decent, industrious, and inoffensive in their respec</a:t>
            </a:r>
            <a:r>
              <a:rPr lang="en-US" altLang="en-US" dirty="0">
                <a:latin typeface="Garamond" panose="02020404030301010803" pitchFamily="18" charset="0"/>
              </a:rPr>
              <a:t>t</a:t>
            </a:r>
            <a:r>
              <a:rPr kumimoji="0" lang="en-US" altLang="en-US" b="0" i="0" u="none" strike="noStrike" cap="none" normalizeH="0" baseline="0" dirty="0">
                <a:ln>
                  <a:noFill/>
                </a:ln>
                <a:effectLst/>
                <a:latin typeface="Garamond" panose="02020404030301010803" pitchFamily="18" charset="0"/>
              </a:rPr>
              <a:t>ive </a:t>
            </a:r>
            <a:r>
              <a:rPr lang="en-US" altLang="en-US" dirty="0">
                <a:latin typeface="Garamond" panose="02020404030301010803" pitchFamily="18" charset="0"/>
              </a:rPr>
              <a:t>s</a:t>
            </a:r>
            <a:r>
              <a:rPr kumimoji="0" lang="en-US" altLang="en-US" b="0" i="0" u="none" strike="noStrike" cap="none" normalizeH="0" baseline="0" dirty="0">
                <a:ln>
                  <a:noFill/>
                </a:ln>
                <a:effectLst/>
                <a:latin typeface="Garamond" panose="02020404030301010803" pitchFamily="18" charset="0"/>
              </a:rPr>
              <a:t>tations. This head of offences must therefore be very miscellaneous, as it </a:t>
            </a:r>
            <a:r>
              <a:rPr kumimoji="0" lang="en-US" altLang="en-US" b="0" i="0" u="none" strike="noStrike" cap="none" normalizeH="0" baseline="0" dirty="0" err="1">
                <a:ln>
                  <a:noFill/>
                </a:ln>
                <a:effectLst/>
                <a:latin typeface="Garamond" panose="02020404030301010803" pitchFamily="18" charset="0"/>
              </a:rPr>
              <a:t>comprizes</a:t>
            </a:r>
            <a:r>
              <a:rPr kumimoji="0" lang="en-US" altLang="en-US" b="0" i="0" u="none" strike="noStrike" cap="none" normalizeH="0" baseline="0" dirty="0">
                <a:ln>
                  <a:noFill/>
                </a:ln>
                <a:effectLst/>
                <a:latin typeface="Garamond" panose="02020404030301010803" pitchFamily="18" charset="0"/>
              </a:rPr>
              <a:t> all </a:t>
            </a:r>
            <a:r>
              <a:rPr lang="en-US" altLang="en-US" dirty="0">
                <a:latin typeface="Garamond" panose="02020404030301010803" pitchFamily="18" charset="0"/>
              </a:rPr>
              <a:t>s</a:t>
            </a:r>
            <a:r>
              <a:rPr kumimoji="0" lang="en-US" altLang="en-US" b="0" i="0" u="none" strike="noStrike" cap="none" normalizeH="0" baseline="0" dirty="0">
                <a:ln>
                  <a:noFill/>
                </a:ln>
                <a:effectLst/>
                <a:latin typeface="Garamond" panose="02020404030301010803" pitchFamily="18" charset="0"/>
              </a:rPr>
              <a:t>uch crimes as especially aff</a:t>
            </a:r>
            <a:r>
              <a:rPr lang="en-US" altLang="en-US" dirty="0">
                <a:latin typeface="Garamond" panose="02020404030301010803" pitchFamily="18" charset="0"/>
              </a:rPr>
              <a:t>ect</a:t>
            </a:r>
            <a:r>
              <a:rPr kumimoji="0" lang="en-US" altLang="en-US" b="0" i="0" u="none" strike="noStrike" cap="none" normalizeH="0" baseline="0" dirty="0">
                <a:ln>
                  <a:noFill/>
                </a:ln>
                <a:effectLst/>
                <a:latin typeface="Garamond" panose="02020404030301010803" pitchFamily="18" charset="0"/>
              </a:rPr>
              <a:t> public </a:t>
            </a:r>
            <a:r>
              <a:rPr lang="en-US" altLang="en-US" dirty="0">
                <a:latin typeface="Garamond" panose="02020404030301010803" pitchFamily="18" charset="0"/>
              </a:rPr>
              <a:t>s</a:t>
            </a:r>
            <a:r>
              <a:rPr kumimoji="0" lang="en-US" altLang="en-US" b="0" i="0" u="none" strike="noStrike" cap="none" normalizeH="0" baseline="0" dirty="0">
                <a:ln>
                  <a:noFill/>
                </a:ln>
                <a:effectLst/>
                <a:latin typeface="Garamond" panose="02020404030301010803" pitchFamily="18" charset="0"/>
              </a:rPr>
              <a:t>ociety, and are not comprehended under any of the four preceding</a:t>
            </a:r>
            <a:r>
              <a:rPr lang="en-US" altLang="en-US" dirty="0">
                <a:latin typeface="Garamond" panose="02020404030301010803" pitchFamily="18" charset="0"/>
              </a:rPr>
              <a:t> s</a:t>
            </a:r>
            <a:r>
              <a:rPr kumimoji="0" lang="en-US" altLang="en-US" b="0" i="0" u="none" strike="noStrike" cap="none" normalizeH="0" baseline="0" dirty="0">
                <a:ln>
                  <a:noFill/>
                </a:ln>
                <a:effectLst/>
                <a:latin typeface="Garamond" panose="02020404030301010803" pitchFamily="18" charset="0"/>
              </a:rPr>
              <a:t>pecies’ (Blackstone, </a:t>
            </a:r>
            <a:r>
              <a:rPr kumimoji="0" lang="en-US" altLang="en-US" b="0" i="1" u="none" strike="noStrike" cap="none" normalizeH="0" baseline="0" dirty="0">
                <a:ln>
                  <a:noFill/>
                </a:ln>
                <a:effectLst/>
                <a:latin typeface="Garamond" panose="02020404030301010803" pitchFamily="18" charset="0"/>
              </a:rPr>
              <a:t>Commentaries on the Laws of England</a:t>
            </a:r>
            <a:r>
              <a:rPr kumimoji="0" lang="en-US" altLang="en-US" b="0" u="none" strike="noStrike" cap="none" normalizeH="0" baseline="0" dirty="0">
                <a:ln>
                  <a:noFill/>
                </a:ln>
                <a:effectLst/>
                <a:latin typeface="Garamond" panose="02020404030301010803" pitchFamily="18" charset="0"/>
              </a:rPr>
              <a:t>, Vol 4)</a:t>
            </a:r>
          </a:p>
        </p:txBody>
      </p:sp>
    </p:spTree>
    <p:extLst>
      <p:ext uri="{BB962C8B-B14F-4D97-AF65-F5344CB8AC3E}">
        <p14:creationId xmlns:p14="http://schemas.microsoft.com/office/powerpoint/2010/main" val="268711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0A52BD-447A-C693-FC03-DD1AE1E7107F}"/>
              </a:ext>
            </a:extLst>
          </p:cNvPr>
          <p:cNvSpPr>
            <a:spLocks noGrp="1"/>
          </p:cNvSpPr>
          <p:nvPr>
            <p:ph type="title"/>
          </p:nvPr>
        </p:nvSpPr>
        <p:spPr>
          <a:xfrm>
            <a:off x="5232400" y="336884"/>
            <a:ext cx="6124576" cy="5419023"/>
          </a:xfrm>
        </p:spPr>
        <p:txBody>
          <a:bodyPr vert="horz" lIns="91440" tIns="45720" rIns="91440" bIns="45720" rtlCol="0" anchor="b">
            <a:noAutofit/>
          </a:bodyPr>
          <a:lstStyle/>
          <a:p>
            <a:r>
              <a:rPr lang="en-US" sz="2800" b="1" dirty="0">
                <a:solidFill>
                  <a:schemeClr val="bg1"/>
                </a:solidFill>
                <a:effectLst/>
                <a:latin typeface="Garamond" panose="02020404030301010803" pitchFamily="18" charset="0"/>
              </a:rPr>
              <a:t>An offence against the person</a:t>
            </a:r>
            <a:br>
              <a:rPr lang="en-US" sz="2800" dirty="0">
                <a:solidFill>
                  <a:schemeClr val="bg1"/>
                </a:solidFill>
                <a:effectLst/>
                <a:latin typeface="Garamond" panose="02020404030301010803" pitchFamily="18" charset="0"/>
              </a:rPr>
            </a:br>
            <a:br>
              <a:rPr lang="en-US" sz="2800" dirty="0">
                <a:solidFill>
                  <a:schemeClr val="bg1"/>
                </a:solidFill>
                <a:effectLst/>
                <a:latin typeface="Garamond" panose="02020404030301010803" pitchFamily="18" charset="0"/>
              </a:rPr>
            </a:br>
            <a:r>
              <a:rPr lang="en-US" sz="2800" dirty="0">
                <a:solidFill>
                  <a:schemeClr val="bg1"/>
                </a:solidFill>
                <a:effectLst/>
                <a:latin typeface="Garamond" panose="02020404030301010803" pitchFamily="18" charset="0"/>
              </a:rPr>
              <a:t>‘few crimes can be more atrocious than that of a married man, who by representing himself to be a bachelor, prevail on a modest woman to become his wife. He possesses himself by fraud of her person…’ (Sir Samuel Romilly)</a:t>
            </a:r>
            <a:br>
              <a:rPr lang="en-US" sz="2800" dirty="0">
                <a:solidFill>
                  <a:schemeClr val="bg1"/>
                </a:solidFill>
                <a:effectLst/>
                <a:latin typeface="Garamond" panose="02020404030301010803" pitchFamily="18" charset="0"/>
              </a:rPr>
            </a:br>
            <a:br>
              <a:rPr lang="en-US" sz="2800" dirty="0">
                <a:solidFill>
                  <a:schemeClr val="bg1"/>
                </a:solidFill>
                <a:effectLst/>
                <a:latin typeface="Garamond" panose="02020404030301010803" pitchFamily="18" charset="0"/>
              </a:rPr>
            </a:br>
            <a:r>
              <a:rPr lang="en-US" sz="2800" dirty="0">
                <a:solidFill>
                  <a:schemeClr val="bg1"/>
                </a:solidFill>
                <a:effectLst/>
                <a:latin typeface="Garamond" panose="02020404030301010803" pitchFamily="18" charset="0"/>
              </a:rPr>
              <a:t> </a:t>
            </a:r>
            <a:endParaRPr lang="en-US" sz="2800" dirty="0">
              <a:solidFill>
                <a:schemeClr val="bg1"/>
              </a:solidFill>
              <a:latin typeface="Garamond" panose="02020404030301010803" pitchFamily="18" charset="0"/>
            </a:endParaRPr>
          </a:p>
        </p:txBody>
      </p:sp>
      <p:pic>
        <p:nvPicPr>
          <p:cNvPr id="3" name="Content Placeholder 2">
            <a:extLst>
              <a:ext uri="{FF2B5EF4-FFF2-40B4-BE49-F238E27FC236}">
                <a16:creationId xmlns:a16="http://schemas.microsoft.com/office/drawing/2014/main" id="{5C7C055F-1622-6912-3655-0D7C632F720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448" r="12423"/>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0" name="Freeform: Shape 19">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491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3" name="Group 12">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7" name="Freeform: Shape 16">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5" name="Freeform: Shape 14">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Title 3">
            <a:extLst>
              <a:ext uri="{FF2B5EF4-FFF2-40B4-BE49-F238E27FC236}">
                <a16:creationId xmlns:a16="http://schemas.microsoft.com/office/drawing/2014/main" id="{851C5F10-A801-A769-413C-0EB76C352444}"/>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dirty="0">
                <a:solidFill>
                  <a:schemeClr val="bg1"/>
                </a:solidFill>
                <a:latin typeface="Garamond" panose="02020404030301010803" pitchFamily="18" charset="0"/>
              </a:rPr>
              <a:t>Women as perpetrators</a:t>
            </a:r>
          </a:p>
        </p:txBody>
      </p:sp>
      <p:sp>
        <p:nvSpPr>
          <p:cNvPr id="5" name="Text Placeholder 4">
            <a:extLst>
              <a:ext uri="{FF2B5EF4-FFF2-40B4-BE49-F238E27FC236}">
                <a16:creationId xmlns:a16="http://schemas.microsoft.com/office/drawing/2014/main" id="{F60B861D-7FD0-69DA-F241-ACDED3F28421}"/>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319286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3" name="Group 12">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1" name="Freeform: Shape 20">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5" name="Group 14">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9" name="Freeform: Shape 18">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 name="Group 15">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7" name="Freeform: Shape 16">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itle 3">
            <a:extLst>
              <a:ext uri="{FF2B5EF4-FFF2-40B4-BE49-F238E27FC236}">
                <a16:creationId xmlns:a16="http://schemas.microsoft.com/office/drawing/2014/main" id="{3878BA1F-2113-B75A-BBC5-6206518DFFED}"/>
              </a:ext>
            </a:extLst>
          </p:cNvPr>
          <p:cNvSpPr>
            <a:spLocks noGrp="1"/>
          </p:cNvSpPr>
          <p:nvPr>
            <p:ph type="title"/>
          </p:nvPr>
        </p:nvSpPr>
        <p:spPr>
          <a:xfrm>
            <a:off x="827088" y="1641752"/>
            <a:ext cx="2655887" cy="3213277"/>
          </a:xfrm>
        </p:spPr>
        <p:txBody>
          <a:bodyPr anchor="t">
            <a:normAutofit/>
          </a:bodyPr>
          <a:lstStyle/>
          <a:p>
            <a:endParaRPr lang="en-GB" sz="4000"/>
          </a:p>
        </p:txBody>
      </p:sp>
      <p:sp>
        <p:nvSpPr>
          <p:cNvPr id="5" name="Content Placeholder 4">
            <a:extLst>
              <a:ext uri="{FF2B5EF4-FFF2-40B4-BE49-F238E27FC236}">
                <a16:creationId xmlns:a16="http://schemas.microsoft.com/office/drawing/2014/main" id="{5F911837-B60E-F845-4FEF-1C2083D072B6}"/>
              </a:ext>
            </a:extLst>
          </p:cNvPr>
          <p:cNvSpPr>
            <a:spLocks noGrp="1"/>
          </p:cNvSpPr>
          <p:nvPr>
            <p:ph idx="1"/>
          </p:nvPr>
        </p:nvSpPr>
        <p:spPr>
          <a:xfrm>
            <a:off x="5232401" y="1721579"/>
            <a:ext cx="6140449" cy="3952648"/>
          </a:xfrm>
        </p:spPr>
        <p:txBody>
          <a:bodyPr>
            <a:normAutofit/>
          </a:bodyPr>
          <a:lstStyle/>
          <a:p>
            <a:r>
              <a:rPr lang="en-GB" sz="3200" dirty="0">
                <a:solidFill>
                  <a:schemeClr val="tx1">
                    <a:alpha val="80000"/>
                  </a:schemeClr>
                </a:solidFill>
                <a:latin typeface="Garamond" panose="02020404030301010803" pitchFamily="18" charset="0"/>
              </a:rPr>
              <a:t>c17th and early c18th: women account for approximately 30% of those prosecuted for bigamy; high percentage acquitted</a:t>
            </a:r>
          </a:p>
          <a:p>
            <a:r>
              <a:rPr lang="en-GB" sz="3200" dirty="0">
                <a:latin typeface="Garamond" panose="02020404030301010803" pitchFamily="18" charset="0"/>
              </a:rPr>
              <a:t>Late c18th: drop </a:t>
            </a:r>
            <a:r>
              <a:rPr lang="en-US" sz="3200" dirty="0">
                <a:effectLst/>
                <a:latin typeface="Garamond" panose="02020404030301010803" pitchFamily="18" charset="0"/>
                <a:ea typeface="Calibri" panose="020F0502020204030204" pitchFamily="34" charset="0"/>
              </a:rPr>
              <a:t>in the percentage of women being prosecuted for bigamy, but increase in the percentage convicted </a:t>
            </a:r>
            <a:endParaRPr lang="en-GB" sz="3200" dirty="0">
              <a:latin typeface="Garamond" panose="02020404030301010803" pitchFamily="18" charset="0"/>
            </a:endParaRPr>
          </a:p>
        </p:txBody>
      </p:sp>
    </p:spTree>
    <p:extLst>
      <p:ext uri="{BB962C8B-B14F-4D97-AF65-F5344CB8AC3E}">
        <p14:creationId xmlns:p14="http://schemas.microsoft.com/office/powerpoint/2010/main" val="423533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E35855-927E-7943-1DD1-F93A4393F862}"/>
              </a:ext>
            </a:extLst>
          </p:cNvPr>
          <p:cNvPicPr>
            <a:picLocks noChangeAspect="1"/>
          </p:cNvPicPr>
          <p:nvPr/>
        </p:nvPicPr>
        <p:blipFill rotWithShape="1">
          <a:blip r:embed="rId2"/>
          <a:srcRect t="11067"/>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2C96B-3653-A223-E506-2FE99D359B6E}"/>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endParaRPr lang="en-US" sz="5200">
              <a:solidFill>
                <a:srgbClr val="FFFFFF"/>
              </a:solidFill>
            </a:endParaRPr>
          </a:p>
        </p:txBody>
      </p:sp>
    </p:spTree>
    <p:extLst>
      <p:ext uri="{BB962C8B-B14F-4D97-AF65-F5344CB8AC3E}">
        <p14:creationId xmlns:p14="http://schemas.microsoft.com/office/powerpoint/2010/main" val="313388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2" name="Group 11">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0" name="Freeform: Shape 19">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4" name="Group 13">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8" name="Freeform: Shape 17">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6" name="Freeform: Shape 15">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Title 2">
            <a:extLst>
              <a:ext uri="{FF2B5EF4-FFF2-40B4-BE49-F238E27FC236}">
                <a16:creationId xmlns:a16="http://schemas.microsoft.com/office/drawing/2014/main" id="{09FB3607-0A1C-4A8A-F25C-9294249ED808}"/>
              </a:ext>
            </a:extLst>
          </p:cNvPr>
          <p:cNvSpPr>
            <a:spLocks noGrp="1"/>
          </p:cNvSpPr>
          <p:nvPr>
            <p:ph type="title"/>
          </p:nvPr>
        </p:nvSpPr>
        <p:spPr>
          <a:xfrm>
            <a:off x="827088" y="1641752"/>
            <a:ext cx="2655887" cy="3213277"/>
          </a:xfrm>
        </p:spPr>
        <p:txBody>
          <a:bodyPr anchor="t">
            <a:normAutofit/>
          </a:bodyPr>
          <a:lstStyle/>
          <a:p>
            <a:endParaRPr lang="en-GB" sz="4000"/>
          </a:p>
        </p:txBody>
      </p:sp>
      <p:sp>
        <p:nvSpPr>
          <p:cNvPr id="4" name="Content Placeholder 3">
            <a:extLst>
              <a:ext uri="{FF2B5EF4-FFF2-40B4-BE49-F238E27FC236}">
                <a16:creationId xmlns:a16="http://schemas.microsoft.com/office/drawing/2014/main" id="{7DB080DD-68FB-C299-DB8C-B888C42EE53A}"/>
              </a:ext>
            </a:extLst>
          </p:cNvPr>
          <p:cNvSpPr>
            <a:spLocks noGrp="1"/>
          </p:cNvSpPr>
          <p:nvPr>
            <p:ph idx="1"/>
          </p:nvPr>
        </p:nvSpPr>
        <p:spPr>
          <a:xfrm>
            <a:off x="5232401" y="1721579"/>
            <a:ext cx="6140449" cy="3952648"/>
          </a:xfrm>
        </p:spPr>
        <p:txBody>
          <a:bodyPr>
            <a:normAutofit/>
          </a:bodyPr>
          <a:lstStyle/>
          <a:p>
            <a:r>
              <a:rPr lang="en-GB" sz="3200" dirty="0">
                <a:solidFill>
                  <a:schemeClr val="tx1">
                    <a:alpha val="80000"/>
                  </a:schemeClr>
                </a:solidFill>
                <a:latin typeface="Garamond" panose="02020404030301010803" pitchFamily="18" charset="0"/>
              </a:rPr>
              <a:t>C19th: women less likely to be sentenced to transportation and more likely to receive a short sentence of a month or less</a:t>
            </a:r>
          </a:p>
          <a:p>
            <a:r>
              <a:rPr lang="en-GB" sz="3200" dirty="0">
                <a:solidFill>
                  <a:schemeClr val="tx1">
                    <a:alpha val="80000"/>
                  </a:schemeClr>
                </a:solidFill>
                <a:latin typeface="Garamond" panose="02020404030301010803" pitchFamily="18" charset="0"/>
              </a:rPr>
              <a:t>No equivalent narrative about the harm to the </a:t>
            </a:r>
            <a:r>
              <a:rPr lang="en-GB" sz="3200" i="1" dirty="0">
                <a:solidFill>
                  <a:schemeClr val="tx1">
                    <a:alpha val="80000"/>
                  </a:schemeClr>
                </a:solidFill>
                <a:latin typeface="Garamond" panose="02020404030301010803" pitchFamily="18" charset="0"/>
              </a:rPr>
              <a:t>second husband</a:t>
            </a:r>
          </a:p>
        </p:txBody>
      </p:sp>
    </p:spTree>
    <p:extLst>
      <p:ext uri="{BB962C8B-B14F-4D97-AF65-F5344CB8AC3E}">
        <p14:creationId xmlns:p14="http://schemas.microsoft.com/office/powerpoint/2010/main" val="28041500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3F849-735E-84C4-7666-90499BD8EB03}"/>
              </a:ext>
            </a:extLst>
          </p:cNvPr>
          <p:cNvPicPr>
            <a:picLocks noChangeAspect="1"/>
          </p:cNvPicPr>
          <p:nvPr/>
        </p:nvPicPr>
        <p:blipFill rotWithShape="1">
          <a:blip r:embed="rId2"/>
          <a:srcRect t="8537"/>
          <a:stretch/>
        </p:blipFill>
        <p:spPr>
          <a:xfrm>
            <a:off x="20" y="10"/>
            <a:ext cx="12191980" cy="6857990"/>
          </a:xfrm>
          <a:prstGeom prst="rect">
            <a:avLst/>
          </a:prstGeom>
        </p:spPr>
      </p:pic>
      <p:sp>
        <p:nvSpPr>
          <p:cNvPr id="24"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E12F2-AB72-8635-0DDD-4E2FDA798DD3}"/>
              </a:ext>
            </a:extLst>
          </p:cNvPr>
          <p:cNvSpPr>
            <a:spLocks noGrp="1"/>
          </p:cNvSpPr>
          <p:nvPr>
            <p:ph type="title"/>
          </p:nvPr>
        </p:nvSpPr>
        <p:spPr>
          <a:xfrm>
            <a:off x="523875" y="5317240"/>
            <a:ext cx="11210925" cy="744836"/>
          </a:xfrm>
          <a:prstGeom prst="ellipse">
            <a:avLst/>
          </a:prstGeom>
        </p:spPr>
        <p:txBody>
          <a:bodyPr>
            <a:normAutofit/>
          </a:bodyPr>
          <a:lstStyle/>
          <a:p>
            <a:pPr algn="ctr"/>
            <a:r>
              <a:rPr lang="en-GB" sz="3100" dirty="0">
                <a:solidFill>
                  <a:srgbClr val="FF0000"/>
                </a:solidFill>
                <a:latin typeface="Arial Black" panose="020B0A04020102020204" pitchFamily="34" charset="0"/>
              </a:rPr>
              <a:t>A comical crime?</a:t>
            </a:r>
          </a:p>
        </p:txBody>
      </p:sp>
      <p:cxnSp>
        <p:nvCxnSpPr>
          <p:cNvPr id="25"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5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D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CB099CA-208F-A9E5-A1C5-C43EB3FFE78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Escaping prosecution</a:t>
            </a:r>
          </a:p>
        </p:txBody>
      </p:sp>
      <p:pic>
        <p:nvPicPr>
          <p:cNvPr id="2" name="Content Placeholder 4" descr="https://www.crowdedgallery.co.uk/media/catalog/product/m/a/mar300108316--_magmi.imagename_">
            <a:extLst>
              <a:ext uri="{FF2B5EF4-FFF2-40B4-BE49-F238E27FC236}">
                <a16:creationId xmlns:a16="http://schemas.microsoft.com/office/drawing/2014/main" id="{C933483E-57E4-1DE8-CAD0-565E074B0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6"/>
          <a:stretch/>
        </p:blipFill>
        <p:spPr bwMode="auto">
          <a:xfrm flipH="1">
            <a:off x="4156398" y="961812"/>
            <a:ext cx="6952602" cy="49309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135D60B-F401-FEF1-1661-6101677D3035}"/>
              </a:ext>
            </a:extLst>
          </p:cNvPr>
          <p:cNvSpPr>
            <a:spLocks/>
          </p:cNvSpPr>
          <p:nvPr/>
        </p:nvSpPr>
        <p:spPr>
          <a:xfrm>
            <a:off x="838200" y="1825625"/>
            <a:ext cx="5181600" cy="4351338"/>
          </a:xfrm>
          <a:prstGeom prst="rect">
            <a:avLst/>
          </a:prstGeom>
        </p:spPr>
        <p:txBody>
          <a:bodyPr/>
          <a:lstStyle/>
          <a:p>
            <a:endParaRPr lang="en-GB"/>
          </a:p>
        </p:txBody>
      </p:sp>
      <p:sp>
        <p:nvSpPr>
          <p:cNvPr id="5" name="Content Placeholder 4">
            <a:extLst>
              <a:ext uri="{FF2B5EF4-FFF2-40B4-BE49-F238E27FC236}">
                <a16:creationId xmlns:a16="http://schemas.microsoft.com/office/drawing/2014/main" id="{DD5F797B-990B-5D7C-3568-4EC58C608313}"/>
              </a:ext>
            </a:extLst>
          </p:cNvPr>
          <p:cNvSpPr>
            <a:spLocks/>
          </p:cNvSpPr>
          <p:nvPr/>
        </p:nvSpPr>
        <p:spPr>
          <a:xfrm>
            <a:off x="8464299" y="2470524"/>
            <a:ext cx="3093717" cy="2598003"/>
          </a:xfrm>
          <a:prstGeom prst="rect">
            <a:avLst/>
          </a:prstGeom>
        </p:spPr>
        <p:txBody>
          <a:bodyPr/>
          <a:lstStyle/>
          <a:p>
            <a:pPr defTabSz="539496">
              <a:spcAft>
                <a:spcPts val="600"/>
              </a:spcAft>
            </a:pPr>
            <a:endParaRPr lang="en-GB" dirty="0"/>
          </a:p>
        </p:txBody>
      </p:sp>
    </p:spTree>
    <p:extLst>
      <p:ext uri="{BB962C8B-B14F-4D97-AF65-F5344CB8AC3E}">
        <p14:creationId xmlns:p14="http://schemas.microsoft.com/office/powerpoint/2010/main" val="3315477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9" name="Group 18">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3" name="Freeform: Shape 22">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1" name="Freeform: Shape 20">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54312D18-59AD-CF2C-F945-9AA70C731A2D}"/>
              </a:ext>
            </a:extLst>
          </p:cNvPr>
          <p:cNvSpPr>
            <a:spLocks noGrp="1"/>
          </p:cNvSpPr>
          <p:nvPr>
            <p:ph type="title"/>
          </p:nvPr>
        </p:nvSpPr>
        <p:spPr>
          <a:xfrm>
            <a:off x="838199" y="1120676"/>
            <a:ext cx="7517525" cy="2308324"/>
          </a:xfrm>
        </p:spPr>
        <p:txBody>
          <a:bodyPr vert="horz" lIns="91440" tIns="45720" rIns="91440" bIns="45720" rtlCol="0" anchor="b">
            <a:normAutofit/>
          </a:bodyPr>
          <a:lstStyle/>
          <a:p>
            <a:r>
              <a:rPr lang="en-US" sz="7200" b="1" kern="1200" dirty="0">
                <a:solidFill>
                  <a:schemeClr val="bg1"/>
                </a:solidFill>
                <a:latin typeface="Garamond" panose="02020404030301010803" pitchFamily="18" charset="0"/>
              </a:rPr>
              <a:t>Women as victims</a:t>
            </a:r>
          </a:p>
        </p:txBody>
      </p:sp>
      <p:sp>
        <p:nvSpPr>
          <p:cNvPr id="3" name="Text Placeholder 2">
            <a:extLst>
              <a:ext uri="{FF2B5EF4-FFF2-40B4-BE49-F238E27FC236}">
                <a16:creationId xmlns:a16="http://schemas.microsoft.com/office/drawing/2014/main" id="{01BA345F-6963-A9BB-BC8C-C709C5965EA9}"/>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234021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2D0E1068-F5A7-FF35-6248-84367C7323AC}"/>
              </a:ext>
            </a:extLst>
          </p:cNvPr>
          <p:cNvSpPr>
            <a:spLocks noGrp="1"/>
          </p:cNvSpPr>
          <p:nvPr>
            <p:ph type="title"/>
          </p:nvPr>
        </p:nvSpPr>
        <p:spPr>
          <a:xfrm>
            <a:off x="827088" y="1641752"/>
            <a:ext cx="2655887" cy="3213277"/>
          </a:xfrm>
        </p:spPr>
        <p:txBody>
          <a:bodyPr anchor="t">
            <a:normAutofit/>
          </a:bodyPr>
          <a:lstStyle/>
          <a:p>
            <a:r>
              <a:rPr lang="en-GB" sz="4000" b="1">
                <a:latin typeface="Garamond" panose="02020404030301010803" pitchFamily="18" charset="0"/>
              </a:rPr>
              <a:t>Bigamy as an offence against the person</a:t>
            </a:r>
          </a:p>
        </p:txBody>
      </p:sp>
      <p:sp>
        <p:nvSpPr>
          <p:cNvPr id="3" name="Content Placeholder 2">
            <a:extLst>
              <a:ext uri="{FF2B5EF4-FFF2-40B4-BE49-F238E27FC236}">
                <a16:creationId xmlns:a16="http://schemas.microsoft.com/office/drawing/2014/main" id="{BB76316B-496D-0551-86F7-14E5CF37EEB3}"/>
              </a:ext>
            </a:extLst>
          </p:cNvPr>
          <p:cNvSpPr>
            <a:spLocks noGrp="1"/>
          </p:cNvSpPr>
          <p:nvPr>
            <p:ph idx="1"/>
          </p:nvPr>
        </p:nvSpPr>
        <p:spPr>
          <a:xfrm>
            <a:off x="5232401" y="1103586"/>
            <a:ext cx="6140449" cy="4570641"/>
          </a:xfrm>
        </p:spPr>
        <p:txBody>
          <a:bodyPr>
            <a:noAutofit/>
          </a:bodyPr>
          <a:lstStyle/>
          <a:p>
            <a:r>
              <a:rPr lang="en-GB" sz="3200" dirty="0">
                <a:solidFill>
                  <a:schemeClr val="tx1">
                    <a:alpha val="80000"/>
                  </a:schemeClr>
                </a:solidFill>
                <a:latin typeface="Garamond" panose="02020404030301010803" pitchFamily="18" charset="0"/>
              </a:rPr>
              <a:t>Mitigated if it had not resulted in the ‘ruin’ of the second wife</a:t>
            </a:r>
          </a:p>
          <a:p>
            <a:pPr lvl="1"/>
            <a:r>
              <a:rPr lang="en-GB" sz="3200" dirty="0">
                <a:solidFill>
                  <a:schemeClr val="tx1">
                    <a:alpha val="80000"/>
                  </a:schemeClr>
                </a:solidFill>
                <a:latin typeface="Garamond" panose="02020404030301010803" pitchFamily="18" charset="0"/>
              </a:rPr>
              <a:t>for example if the marriage had not been consummated</a:t>
            </a:r>
          </a:p>
          <a:p>
            <a:pPr lvl="1"/>
            <a:r>
              <a:rPr lang="en-GB" sz="3200" dirty="0">
                <a:solidFill>
                  <a:schemeClr val="tx1">
                    <a:alpha val="80000"/>
                  </a:schemeClr>
                </a:solidFill>
                <a:latin typeface="Garamond" panose="02020404030301010803" pitchFamily="18" charset="0"/>
              </a:rPr>
              <a:t>or if the second wife had had sex before the marriage (whether with her husband to be or anyone else)</a:t>
            </a:r>
          </a:p>
          <a:p>
            <a:pPr lvl="1"/>
            <a:r>
              <a:rPr lang="en-GB" sz="3200" dirty="0">
                <a:solidFill>
                  <a:schemeClr val="tx1">
                    <a:alpha val="80000"/>
                  </a:schemeClr>
                </a:solidFill>
                <a:latin typeface="Garamond" panose="02020404030301010803" pitchFamily="18" charset="0"/>
              </a:rPr>
              <a:t>or if the second wife had known that the marriage was bigamous</a:t>
            </a:r>
          </a:p>
        </p:txBody>
      </p:sp>
    </p:spTree>
    <p:extLst>
      <p:ext uri="{BB962C8B-B14F-4D97-AF65-F5344CB8AC3E}">
        <p14:creationId xmlns:p14="http://schemas.microsoft.com/office/powerpoint/2010/main" val="39859212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farm1.static.flickr.com/982/40036673980_35813cced5_b.jpg">
            <a:extLst>
              <a:ext uri="{FF2B5EF4-FFF2-40B4-BE49-F238E27FC236}">
                <a16:creationId xmlns:a16="http://schemas.microsoft.com/office/drawing/2014/main" id="{9F67099B-3927-036A-9F20-0D5B0D500C1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975" b="695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4AEB3FB-7F25-F43A-87AF-A1DB1A2E149B}"/>
              </a:ext>
            </a:extLst>
          </p:cNvPr>
          <p:cNvSpPr>
            <a:spLocks noGrp="1"/>
          </p:cNvSpPr>
          <p:nvPr>
            <p:ph type="title"/>
          </p:nvPr>
        </p:nvSpPr>
        <p:spPr>
          <a:xfrm>
            <a:off x="838200" y="365125"/>
            <a:ext cx="10515600" cy="1325563"/>
          </a:xfrm>
        </p:spPr>
        <p:txBody>
          <a:bodyPr>
            <a:normAutofit/>
          </a:bodyPr>
          <a:lstStyle/>
          <a:p>
            <a:r>
              <a:rPr lang="en-GB">
                <a:solidFill>
                  <a:srgbClr val="FFFFFF"/>
                </a:solidFill>
                <a:latin typeface="Garamond" panose="02020404030301010803" pitchFamily="18" charset="0"/>
              </a:rPr>
              <a:t>The ‘divorce narrative’ and the erasure of the second wife</a:t>
            </a:r>
          </a:p>
        </p:txBody>
      </p:sp>
      <p:sp>
        <p:nvSpPr>
          <p:cNvPr id="3" name="Content Placeholder 2">
            <a:extLst>
              <a:ext uri="{FF2B5EF4-FFF2-40B4-BE49-F238E27FC236}">
                <a16:creationId xmlns:a16="http://schemas.microsoft.com/office/drawing/2014/main" id="{DEE1E6D4-07BD-F5E8-181B-7E183AD28168}"/>
              </a:ext>
            </a:extLst>
          </p:cNvPr>
          <p:cNvSpPr>
            <a:spLocks noGrp="1"/>
          </p:cNvSpPr>
          <p:nvPr>
            <p:ph idx="1"/>
          </p:nvPr>
        </p:nvSpPr>
        <p:spPr>
          <a:xfrm>
            <a:off x="838200" y="1825625"/>
            <a:ext cx="10515600" cy="4351338"/>
          </a:xfrm>
        </p:spPr>
        <p:txBody>
          <a:bodyPr>
            <a:normAutofit/>
          </a:bodyPr>
          <a:lstStyle/>
          <a:p>
            <a:r>
              <a:rPr lang="en-GB" dirty="0">
                <a:solidFill>
                  <a:srgbClr val="FFFFFF"/>
                </a:solidFill>
                <a:latin typeface="Garamond" panose="02020404030301010803" pitchFamily="18" charset="0"/>
              </a:rPr>
              <a:t>1840s: </a:t>
            </a:r>
            <a:r>
              <a:rPr lang="en-US" dirty="0">
                <a:solidFill>
                  <a:srgbClr val="FFFFFF"/>
                </a:solidFill>
                <a:effectLst/>
                <a:latin typeface="Garamond" panose="02020404030301010803" pitchFamily="18" charset="0"/>
                <a:ea typeface="Calibri" panose="020F0502020204030204" pitchFamily="34" charset="0"/>
              </a:rPr>
              <a:t>new narrative emerged of the poor man driven to commit bigamy because his first wife had been unfaithful and he had no means of obtaining a divorce</a:t>
            </a:r>
          </a:p>
          <a:p>
            <a:r>
              <a:rPr lang="en-GB" dirty="0">
                <a:solidFill>
                  <a:srgbClr val="FFFFFF"/>
                </a:solidFill>
                <a:latin typeface="Garamond" panose="02020404030301010803" pitchFamily="18" charset="0"/>
                <a:ea typeface="Calibri" panose="020F0502020204030204" pitchFamily="34" charset="0"/>
              </a:rPr>
              <a:t>C</a:t>
            </a:r>
            <a:r>
              <a:rPr lang="en-GB" dirty="0">
                <a:solidFill>
                  <a:srgbClr val="FFFFFF"/>
                </a:solidFill>
                <a:effectLst/>
                <a:latin typeface="Garamond" panose="02020404030301010803" pitchFamily="18" charset="0"/>
                <a:ea typeface="Calibri" panose="020F0502020204030204" pitchFamily="34" charset="0"/>
              </a:rPr>
              <a:t>ontemporary campaign for divorce reform glossed over the deception of the second wife in </a:t>
            </a:r>
            <a:r>
              <a:rPr lang="en-GB" i="1" dirty="0">
                <a:solidFill>
                  <a:srgbClr val="FFFFFF"/>
                </a:solidFill>
                <a:effectLst/>
                <a:latin typeface="Garamond" panose="02020404030301010803" pitchFamily="18" charset="0"/>
                <a:ea typeface="Calibri" panose="020F0502020204030204" pitchFamily="34" charset="0"/>
              </a:rPr>
              <a:t>R v Hall </a:t>
            </a:r>
          </a:p>
          <a:p>
            <a:r>
              <a:rPr lang="en-GB" dirty="0">
                <a:solidFill>
                  <a:srgbClr val="FFFFFF"/>
                </a:solidFill>
                <a:latin typeface="Garamond" panose="02020404030301010803" pitchFamily="18" charset="0"/>
                <a:ea typeface="Calibri" panose="020F0502020204030204" pitchFamily="34" charset="0"/>
              </a:rPr>
              <a:t>But judges continued to treat bigamists more harshly where they had deceived the second wife</a:t>
            </a:r>
          </a:p>
          <a:p>
            <a:r>
              <a:rPr lang="en-GB" dirty="0">
                <a:solidFill>
                  <a:srgbClr val="FFFFFF"/>
                </a:solidFill>
                <a:latin typeface="Garamond" panose="02020404030301010803" pitchFamily="18" charset="0"/>
              </a:rPr>
              <a:t>And many bigamists had themselves behaved badly</a:t>
            </a:r>
          </a:p>
        </p:txBody>
      </p:sp>
    </p:spTree>
    <p:extLst>
      <p:ext uri="{BB962C8B-B14F-4D97-AF65-F5344CB8AC3E}">
        <p14:creationId xmlns:p14="http://schemas.microsoft.com/office/powerpoint/2010/main" val="20780216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E5839-52D1-BA4B-FE2E-4260F8427B2D}"/>
              </a:ext>
            </a:extLst>
          </p:cNvPr>
          <p:cNvSpPr>
            <a:spLocks noGrp="1"/>
          </p:cNvSpPr>
          <p:nvPr>
            <p:ph type="title"/>
          </p:nvPr>
        </p:nvSpPr>
        <p:spPr>
          <a:xfrm>
            <a:off x="840829" y="670559"/>
            <a:ext cx="3605047" cy="2148841"/>
          </a:xfrm>
        </p:spPr>
        <p:txBody>
          <a:bodyPr anchor="t">
            <a:normAutofit/>
          </a:bodyPr>
          <a:lstStyle/>
          <a:p>
            <a:r>
              <a:rPr lang="en-GB" dirty="0">
                <a:latin typeface="Garamond" panose="02020404030301010803" pitchFamily="18" charset="0"/>
              </a:rPr>
              <a:t>New remedies for the first wife</a:t>
            </a:r>
          </a:p>
        </p:txBody>
      </p:sp>
      <p:pic>
        <p:nvPicPr>
          <p:cNvPr id="6" name="Picture 5" descr="A row of books on a shelf">
            <a:extLst>
              <a:ext uri="{FF2B5EF4-FFF2-40B4-BE49-F238E27FC236}">
                <a16:creationId xmlns:a16="http://schemas.microsoft.com/office/drawing/2014/main" id="{814403C2-09C8-3614-9191-3A90BF4BF6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2240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D7F4C9ED-3E18-161D-2257-9300AF42D555}"/>
              </a:ext>
            </a:extLst>
          </p:cNvPr>
          <p:cNvSpPr>
            <a:spLocks noGrp="1"/>
          </p:cNvSpPr>
          <p:nvPr>
            <p:ph idx="1"/>
          </p:nvPr>
        </p:nvSpPr>
        <p:spPr>
          <a:xfrm>
            <a:off x="5433847" y="670558"/>
            <a:ext cx="6674069" cy="5845855"/>
          </a:xfrm>
        </p:spPr>
        <p:txBody>
          <a:bodyPr anchor="t">
            <a:normAutofit/>
          </a:bodyPr>
          <a:lstStyle/>
          <a:p>
            <a:r>
              <a:rPr lang="en-GB" sz="3200" dirty="0">
                <a:latin typeface="Garamond" panose="02020404030301010803" pitchFamily="18" charset="0"/>
              </a:rPr>
              <a:t>Matrimonial Causes Act 1857 created a new court with the power to grant divorces</a:t>
            </a:r>
          </a:p>
          <a:p>
            <a:r>
              <a:rPr lang="en-GB" sz="3200" dirty="0">
                <a:latin typeface="Garamond" panose="02020404030301010803" pitchFamily="18" charset="0"/>
              </a:rPr>
              <a:t>Wives had to prove ‘aggravated’ adultery – such as </a:t>
            </a:r>
            <a:r>
              <a:rPr lang="en-US" sz="3200" dirty="0">
                <a:effectLst/>
                <a:latin typeface="Garamond" panose="02020404030301010803" pitchFamily="18" charset="0"/>
                <a:ea typeface="MS Mincho" panose="02020609040205080304" pitchFamily="49" charset="-128"/>
              </a:rPr>
              <a:t>‘bigamy with adultery’ </a:t>
            </a:r>
          </a:p>
          <a:p>
            <a:pPr lvl="1"/>
            <a:r>
              <a:rPr lang="en-US" sz="2800" dirty="0">
                <a:latin typeface="Garamond" panose="02020404030301010803" pitchFamily="18" charset="0"/>
                <a:ea typeface="MS Mincho" panose="02020609040205080304" pitchFamily="49" charset="-128"/>
              </a:rPr>
              <a:t>conviction for bigamy was unnecessary</a:t>
            </a:r>
          </a:p>
          <a:p>
            <a:pPr lvl="1"/>
            <a:r>
              <a:rPr lang="en-GB" sz="2800" dirty="0">
                <a:latin typeface="Garamond" panose="02020404030301010803" pitchFamily="18" charset="0"/>
              </a:rPr>
              <a:t>as was whether the remarrying spouse would have had a defence if they had been prosecuted</a:t>
            </a:r>
          </a:p>
        </p:txBody>
      </p:sp>
      <p:sp>
        <p:nvSpPr>
          <p:cNvPr id="7" name="TextBox 6">
            <a:extLst>
              <a:ext uri="{FF2B5EF4-FFF2-40B4-BE49-F238E27FC236}">
                <a16:creationId xmlns:a16="http://schemas.microsoft.com/office/drawing/2014/main" id="{D6F9D696-4437-73F0-CD00-100F0CBEDBC4}"/>
              </a:ext>
            </a:extLst>
          </p:cNvPr>
          <p:cNvSpPr txBox="1"/>
          <p:nvPr/>
        </p:nvSpPr>
        <p:spPr>
          <a:xfrm>
            <a:off x="10005182" y="6657945"/>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umjanedoan/497398333/">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5784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8519A-1EE1-E941-C2EC-F4A0E768EBAE}"/>
              </a:ext>
            </a:extLst>
          </p:cNvPr>
          <p:cNvSpPr>
            <a:spLocks noGrp="1"/>
          </p:cNvSpPr>
          <p:nvPr>
            <p:ph type="title"/>
          </p:nvPr>
        </p:nvSpPr>
        <p:spPr>
          <a:xfrm>
            <a:off x="714703" y="670559"/>
            <a:ext cx="4109545" cy="2148841"/>
          </a:xfrm>
        </p:spPr>
        <p:txBody>
          <a:bodyPr anchor="t">
            <a:normAutofit/>
          </a:bodyPr>
          <a:lstStyle/>
          <a:p>
            <a:r>
              <a:rPr lang="en-GB" dirty="0">
                <a:latin typeface="Garamond" panose="02020404030301010803" pitchFamily="18" charset="0"/>
              </a:rPr>
              <a:t>New protection for the second wife</a:t>
            </a:r>
          </a:p>
        </p:txBody>
      </p:sp>
      <p:pic>
        <p:nvPicPr>
          <p:cNvPr id="5" name="Picture 4" descr="A person doing housework while ironing">
            <a:extLst>
              <a:ext uri="{FF2B5EF4-FFF2-40B4-BE49-F238E27FC236}">
                <a16:creationId xmlns:a16="http://schemas.microsoft.com/office/drawing/2014/main" id="{F7344EF5-D893-1DC8-70F8-7F1E1E4BF3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04" b="854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4640C728-1DE3-C53E-3FB3-680C6CBCA14E}"/>
              </a:ext>
            </a:extLst>
          </p:cNvPr>
          <p:cNvSpPr>
            <a:spLocks noGrp="1"/>
          </p:cNvSpPr>
          <p:nvPr>
            <p:ph idx="1"/>
          </p:nvPr>
        </p:nvSpPr>
        <p:spPr>
          <a:xfrm>
            <a:off x="6243145" y="189187"/>
            <a:ext cx="5612524" cy="6468756"/>
          </a:xfrm>
        </p:spPr>
        <p:txBody>
          <a:bodyPr anchor="t">
            <a:normAutofit fontScale="92500" lnSpcReduction="20000"/>
          </a:bodyPr>
          <a:lstStyle/>
          <a:p>
            <a:r>
              <a:rPr lang="en-GB" sz="3200" dirty="0">
                <a:latin typeface="Garamond" panose="02020404030301010803" pitchFamily="18" charset="0"/>
              </a:rPr>
              <a:t>Judicial creativity: breach of promise/warranty</a:t>
            </a:r>
          </a:p>
          <a:p>
            <a:r>
              <a:rPr lang="en-GB" sz="3200" dirty="0">
                <a:latin typeface="Garamond" panose="02020404030301010803" pitchFamily="18" charset="0"/>
              </a:rPr>
              <a:t>New right to make a claim against the estate of the deceased </a:t>
            </a:r>
            <a:r>
              <a:rPr lang="en-GB" sz="3200" dirty="0">
                <a:effectLst/>
                <a:latin typeface="Garamond" panose="02020404030301010803" pitchFamily="18" charset="0"/>
                <a:ea typeface="Calibri" panose="020F0502020204030204" pitchFamily="34" charset="0"/>
              </a:rPr>
              <a:t>under the Inheritance (Family Provision) Act 1938</a:t>
            </a:r>
            <a:endParaRPr lang="en-GB" sz="3200" dirty="0">
              <a:latin typeface="Garamond" panose="02020404030301010803" pitchFamily="18" charset="0"/>
              <a:ea typeface="Calibri" panose="020F0502020204030204" pitchFamily="34" charset="0"/>
            </a:endParaRPr>
          </a:p>
          <a:p>
            <a:pPr lvl="1"/>
            <a:r>
              <a:rPr lang="en-GB" sz="3200" dirty="0">
                <a:latin typeface="Garamond" panose="02020404030301010803" pitchFamily="18" charset="0"/>
              </a:rPr>
              <a:t>If the marriage had been annulled (</a:t>
            </a:r>
            <a:r>
              <a:rPr lang="en-GB" sz="3200" dirty="0">
                <a:effectLst/>
                <a:latin typeface="Garamond" panose="02020404030301010803" pitchFamily="18" charset="0"/>
                <a:ea typeface="Calibri" panose="020F0502020204030204" pitchFamily="34" charset="0"/>
              </a:rPr>
              <a:t>Matrimonial Causes (Property and Maintenance) Act 1958)</a:t>
            </a:r>
          </a:p>
          <a:p>
            <a:pPr lvl="1"/>
            <a:r>
              <a:rPr lang="en-GB" sz="3200" dirty="0">
                <a:latin typeface="Garamond" panose="02020404030301010803" pitchFamily="18" charset="0"/>
              </a:rPr>
              <a:t>If the claimant had entered into it in good faith (</a:t>
            </a:r>
            <a:r>
              <a:rPr lang="en-GB" sz="3200" dirty="0">
                <a:effectLst/>
                <a:latin typeface="Garamond" panose="02020404030301010803" pitchFamily="18" charset="0"/>
                <a:ea typeface="Calibri" panose="020F0502020204030204" pitchFamily="34" charset="0"/>
              </a:rPr>
              <a:t>Law Reform (Miscellaneous Provisions) Act 1970)</a:t>
            </a:r>
          </a:p>
          <a:p>
            <a:r>
              <a:rPr lang="en-GB" sz="3200" dirty="0">
                <a:latin typeface="Garamond" panose="02020404030301010803" pitchFamily="18" charset="0"/>
                <a:ea typeface="Calibri" panose="020F0502020204030204" pitchFamily="34" charset="0"/>
              </a:rPr>
              <a:t>Judicial rejection of the difference between a decree of nullity and a declaration</a:t>
            </a:r>
            <a:endParaRPr lang="en-GB" sz="3200" dirty="0">
              <a:effectLst/>
              <a:latin typeface="Garamond" panose="02020404030301010803" pitchFamily="18" charset="0"/>
              <a:ea typeface="Calibri" panose="020F0502020204030204" pitchFamily="34" charset="0"/>
            </a:endParaRPr>
          </a:p>
          <a:p>
            <a:endParaRPr lang="en-GB" sz="2000" dirty="0">
              <a:effectLst/>
              <a:latin typeface="Garamond" panose="02020404030301010803" pitchFamily="18" charset="0"/>
              <a:ea typeface="Calibri" panose="020F0502020204030204" pitchFamily="34" charset="0"/>
            </a:endParaRPr>
          </a:p>
          <a:p>
            <a:endParaRPr lang="en-GB" sz="2000" dirty="0">
              <a:latin typeface="Garamond" panose="02020404030301010803" pitchFamily="18" charset="0"/>
            </a:endParaRPr>
          </a:p>
          <a:p>
            <a:pPr lvl="1"/>
            <a:endParaRPr lang="en-GB" sz="2000" dirty="0">
              <a:latin typeface="Garamond" panose="02020404030301010803" pitchFamily="18" charset="0"/>
            </a:endParaRPr>
          </a:p>
        </p:txBody>
      </p:sp>
      <p:sp>
        <p:nvSpPr>
          <p:cNvPr id="6" name="TextBox 5">
            <a:extLst>
              <a:ext uri="{FF2B5EF4-FFF2-40B4-BE49-F238E27FC236}">
                <a16:creationId xmlns:a16="http://schemas.microsoft.com/office/drawing/2014/main" id="{DA18434D-96BF-BEF4-9BAF-D368F1525635}"/>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mrquizzical/6341990981/">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29005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9DE3D2-1B1A-9850-E567-BFEED4A3AD71}"/>
              </a:ext>
            </a:extLst>
          </p:cNvPr>
          <p:cNvSpPr>
            <a:spLocks noGrp="1"/>
          </p:cNvSpPr>
          <p:nvPr>
            <p:ph type="title"/>
          </p:nvPr>
        </p:nvSpPr>
        <p:spPr>
          <a:xfrm>
            <a:off x="1137036" y="548640"/>
            <a:ext cx="9543405" cy="1188720"/>
          </a:xfrm>
        </p:spPr>
        <p:txBody>
          <a:bodyPr>
            <a:normAutofit/>
          </a:bodyPr>
          <a:lstStyle/>
          <a:p>
            <a:r>
              <a:rPr lang="en-GB" dirty="0">
                <a:solidFill>
                  <a:schemeClr val="tx1">
                    <a:lumMod val="85000"/>
                    <a:lumOff val="15000"/>
                  </a:schemeClr>
                </a:solidFill>
                <a:latin typeface="Garamond" panose="02020404030301010803" pitchFamily="18" charset="0"/>
              </a:rPr>
              <a:t>Conclusion</a:t>
            </a:r>
          </a:p>
        </p:txBody>
      </p:sp>
      <p:sp>
        <p:nvSpPr>
          <p:cNvPr id="3" name="Content Placeholder 2">
            <a:extLst>
              <a:ext uri="{FF2B5EF4-FFF2-40B4-BE49-F238E27FC236}">
                <a16:creationId xmlns:a16="http://schemas.microsoft.com/office/drawing/2014/main" id="{74D88ECB-13A4-119F-5A5D-79D23C55F2DB}"/>
              </a:ext>
            </a:extLst>
          </p:cNvPr>
          <p:cNvSpPr>
            <a:spLocks noGrp="1"/>
          </p:cNvSpPr>
          <p:nvPr>
            <p:ph idx="1"/>
          </p:nvPr>
        </p:nvSpPr>
        <p:spPr>
          <a:xfrm>
            <a:off x="1957987" y="2431765"/>
            <a:ext cx="8276026" cy="3320031"/>
          </a:xfrm>
        </p:spPr>
        <p:txBody>
          <a:bodyPr anchor="ctr">
            <a:noAutofit/>
          </a:bodyPr>
          <a:lstStyle/>
          <a:p>
            <a:r>
              <a:rPr lang="en-GB" sz="3200" dirty="0">
                <a:solidFill>
                  <a:schemeClr val="tx1">
                    <a:lumMod val="85000"/>
                    <a:lumOff val="15000"/>
                  </a:schemeClr>
                </a:solidFill>
                <a:latin typeface="Garamond" panose="02020404030301010803" pitchFamily="18" charset="0"/>
              </a:rPr>
              <a:t>Examining the history of bigamy provides an insight into the changing  status and rights of women</a:t>
            </a:r>
          </a:p>
          <a:p>
            <a:r>
              <a:rPr lang="en-GB" sz="3200" dirty="0">
                <a:solidFill>
                  <a:schemeClr val="tx1">
                    <a:lumMod val="85000"/>
                    <a:lumOff val="15000"/>
                  </a:schemeClr>
                </a:solidFill>
                <a:latin typeface="Garamond" panose="02020404030301010803" pitchFamily="18" charset="0"/>
              </a:rPr>
              <a:t>Nor is it of historical interest only</a:t>
            </a:r>
          </a:p>
          <a:p>
            <a:pPr lvl="1"/>
            <a:r>
              <a:rPr lang="en-GB" sz="2800" dirty="0">
                <a:solidFill>
                  <a:schemeClr val="tx1">
                    <a:lumMod val="85000"/>
                    <a:lumOff val="15000"/>
                  </a:schemeClr>
                </a:solidFill>
                <a:latin typeface="Garamond" panose="02020404030301010803" pitchFamily="18" charset="0"/>
              </a:rPr>
              <a:t>Continuing examples of deception and exploitation</a:t>
            </a:r>
          </a:p>
          <a:p>
            <a:pPr lvl="1"/>
            <a:r>
              <a:rPr lang="en-GB" sz="2800" dirty="0">
                <a:solidFill>
                  <a:schemeClr val="tx1">
                    <a:lumMod val="85000"/>
                    <a:lumOff val="15000"/>
                  </a:schemeClr>
                </a:solidFill>
                <a:latin typeface="Garamond" panose="02020404030301010803" pitchFamily="18" charset="0"/>
              </a:rPr>
              <a:t>New challenges resulting from religious-only ceremonies of marriage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17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999EB-FAFA-81DD-17E9-738176B1199E}"/>
              </a:ext>
            </a:extLst>
          </p:cNvPr>
          <p:cNvSpPr>
            <a:spLocks noGrp="1"/>
          </p:cNvSpPr>
          <p:nvPr>
            <p:ph type="title"/>
          </p:nvPr>
        </p:nvSpPr>
        <p:spPr>
          <a:xfrm>
            <a:off x="1712913" y="1641752"/>
            <a:ext cx="2641600" cy="4366936"/>
          </a:xfrm>
        </p:spPr>
        <p:txBody>
          <a:bodyPr anchor="b">
            <a:normAutofit/>
          </a:bodyPr>
          <a:lstStyle/>
          <a:p>
            <a:r>
              <a:rPr lang="en-GB" sz="4000" b="1" dirty="0">
                <a:latin typeface="Garamond" panose="02020404030301010803" pitchFamily="18" charset="0"/>
              </a:rPr>
              <a:t>Tonight’s talk</a:t>
            </a:r>
          </a:p>
        </p:txBody>
      </p:sp>
      <p:grpSp>
        <p:nvGrpSpPr>
          <p:cNvPr id="10" name="Group 9">
            <a:extLst>
              <a:ext uri="{FF2B5EF4-FFF2-40B4-BE49-F238E27FC236}">
                <a16:creationId xmlns:a16="http://schemas.microsoft.com/office/drawing/2014/main" id="{207EE6D2-B8A8-4EA6-879E-705FC91778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6" y="1"/>
            <a:ext cx="835935" cy="6858000"/>
            <a:chOff x="-456" y="1"/>
            <a:chExt cx="835935" cy="6858000"/>
          </a:xfrm>
          <a:effectLst>
            <a:outerShdw blurRad="381000" dist="152400" algn="ctr" rotWithShape="0">
              <a:srgbClr val="000000">
                <a:alpha val="10000"/>
              </a:srgbClr>
            </a:outerShdw>
          </a:effectLst>
        </p:grpSpPr>
        <p:sp>
          <p:nvSpPr>
            <p:cNvPr id="11" name="Freeform: Shape 10">
              <a:extLst>
                <a:ext uri="{FF2B5EF4-FFF2-40B4-BE49-F238E27FC236}">
                  <a16:creationId xmlns:a16="http://schemas.microsoft.com/office/drawing/2014/main" id="{E1DFD332-98CC-4272-A40D-289964828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260"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6C93893-18A3-4188-9A31-F2DCE4432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716"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59F25623-DDE1-2FBD-5924-CDF4470F51F1}"/>
              </a:ext>
            </a:extLst>
          </p:cNvPr>
          <p:cNvSpPr>
            <a:spLocks noGrp="1"/>
          </p:cNvSpPr>
          <p:nvPr>
            <p:ph idx="1"/>
          </p:nvPr>
        </p:nvSpPr>
        <p:spPr>
          <a:xfrm>
            <a:off x="5222081" y="1641752"/>
            <a:ext cx="6134894" cy="3960000"/>
          </a:xfrm>
        </p:spPr>
        <p:txBody>
          <a:bodyPr>
            <a:noAutofit/>
          </a:bodyPr>
          <a:lstStyle/>
          <a:p>
            <a:r>
              <a:rPr lang="en-GB" sz="3200" dirty="0">
                <a:solidFill>
                  <a:schemeClr val="tx1">
                    <a:alpha val="80000"/>
                  </a:schemeClr>
                </a:solidFill>
                <a:latin typeface="Garamond" panose="02020404030301010803" pitchFamily="18" charset="0"/>
              </a:rPr>
              <a:t>The changing parameters of the crime</a:t>
            </a:r>
          </a:p>
          <a:p>
            <a:r>
              <a:rPr lang="en-GB" sz="3200" dirty="0">
                <a:solidFill>
                  <a:schemeClr val="tx1">
                    <a:alpha val="80000"/>
                  </a:schemeClr>
                </a:solidFill>
                <a:latin typeface="Garamond" panose="02020404030301010803" pitchFamily="18" charset="0"/>
              </a:rPr>
              <a:t>The changing punishment of the crime</a:t>
            </a:r>
          </a:p>
          <a:p>
            <a:r>
              <a:rPr lang="en-GB" sz="3200" dirty="0">
                <a:solidFill>
                  <a:schemeClr val="tx1">
                    <a:alpha val="80000"/>
                  </a:schemeClr>
                </a:solidFill>
                <a:latin typeface="Garamond" panose="02020404030301010803" pitchFamily="18" charset="0"/>
              </a:rPr>
              <a:t>The changing conceptualisation of the crime</a:t>
            </a:r>
          </a:p>
          <a:p>
            <a:r>
              <a:rPr lang="en-GB" sz="3200" dirty="0">
                <a:solidFill>
                  <a:schemeClr val="tx1">
                    <a:alpha val="80000"/>
                  </a:schemeClr>
                </a:solidFill>
                <a:latin typeface="Garamond" panose="02020404030301010803" pitchFamily="18" charset="0"/>
              </a:rPr>
              <a:t>Women as perpetrators </a:t>
            </a:r>
          </a:p>
          <a:p>
            <a:r>
              <a:rPr lang="en-GB" sz="3200" dirty="0">
                <a:solidFill>
                  <a:schemeClr val="tx1">
                    <a:alpha val="80000"/>
                  </a:schemeClr>
                </a:solidFill>
                <a:latin typeface="Garamond" panose="02020404030301010803" pitchFamily="18" charset="0"/>
              </a:rPr>
              <a:t>Women as victims </a:t>
            </a:r>
          </a:p>
        </p:txBody>
      </p:sp>
    </p:spTree>
    <p:extLst>
      <p:ext uri="{BB962C8B-B14F-4D97-AF65-F5344CB8AC3E}">
        <p14:creationId xmlns:p14="http://schemas.microsoft.com/office/powerpoint/2010/main" val="21416528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3" name="Title 2">
            <a:extLst>
              <a:ext uri="{FF2B5EF4-FFF2-40B4-BE49-F238E27FC236}">
                <a16:creationId xmlns:a16="http://schemas.microsoft.com/office/drawing/2014/main" id="{BD26A338-82B3-3228-9069-BBA06E9185DA}"/>
              </a:ext>
            </a:extLst>
          </p:cNvPr>
          <p:cNvSpPr>
            <a:spLocks noGrp="1"/>
          </p:cNvSpPr>
          <p:nvPr>
            <p:ph type="title"/>
          </p:nvPr>
        </p:nvSpPr>
        <p:spPr>
          <a:xfrm>
            <a:off x="838199" y="1120676"/>
            <a:ext cx="10866121" cy="2308324"/>
          </a:xfrm>
        </p:spPr>
        <p:txBody>
          <a:bodyPr vert="horz" lIns="91440" tIns="45720" rIns="91440" bIns="45720" rtlCol="0" anchor="b">
            <a:normAutofit/>
          </a:bodyPr>
          <a:lstStyle/>
          <a:p>
            <a:r>
              <a:rPr lang="en-US" sz="5000" b="1" kern="1200" dirty="0">
                <a:solidFill>
                  <a:schemeClr val="bg1"/>
                </a:solidFill>
                <a:latin typeface="Garamond" panose="02020404030301010803" pitchFamily="18" charset="0"/>
              </a:rPr>
              <a:t>The changing parameters of the crime</a:t>
            </a:r>
          </a:p>
        </p:txBody>
      </p:sp>
      <p:sp>
        <p:nvSpPr>
          <p:cNvPr id="4" name="Text Placeholder 3">
            <a:extLst>
              <a:ext uri="{FF2B5EF4-FFF2-40B4-BE49-F238E27FC236}">
                <a16:creationId xmlns:a16="http://schemas.microsoft.com/office/drawing/2014/main" id="{2A281D40-FF31-27AF-8725-F9EB55669AB7}"/>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140968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C0D2899-1DDD-6DE9-7F24-40A28A4A3904}"/>
              </a:ext>
            </a:extLst>
          </p:cNvPr>
          <p:cNvSpPr>
            <a:spLocks noGrp="1"/>
          </p:cNvSpPr>
          <p:nvPr>
            <p:ph type="title"/>
          </p:nvPr>
        </p:nvSpPr>
        <p:spPr>
          <a:xfrm>
            <a:off x="827088" y="1114097"/>
            <a:ext cx="3527425" cy="4894591"/>
          </a:xfrm>
        </p:spPr>
        <p:txBody>
          <a:bodyPr anchor="t">
            <a:normAutofit/>
          </a:bodyPr>
          <a:lstStyle/>
          <a:p>
            <a:br>
              <a:rPr lang="en-GB" sz="3400" dirty="0">
                <a:latin typeface="Garamond" panose="02020404030301010803" pitchFamily="18" charset="0"/>
              </a:rPr>
            </a:br>
            <a:r>
              <a:rPr lang="en-GB" sz="4000" dirty="0">
                <a:latin typeface="Garamond" panose="02020404030301010803" pitchFamily="18" charset="0"/>
              </a:rPr>
              <a:t>An Act </a:t>
            </a:r>
            <a:r>
              <a:rPr lang="en-GB" sz="4000" kern="100" dirty="0">
                <a:latin typeface="Garamond" panose="02020404030301010803" pitchFamily="18" charset="0"/>
                <a:cs typeface="Times New Roman" panose="02020603050405020304" pitchFamily="18" charset="0"/>
              </a:rPr>
              <a:t>t</a:t>
            </a:r>
            <a:r>
              <a:rPr lang="en-GB" sz="4000" kern="100" dirty="0">
                <a:effectLst/>
                <a:latin typeface="Garamond" panose="02020404030301010803" pitchFamily="18" charset="0"/>
                <a:ea typeface="Calibri" panose="020F0502020204030204" pitchFamily="34" charset="0"/>
                <a:cs typeface="Times New Roman" panose="02020603050405020304" pitchFamily="18" charset="0"/>
              </a:rPr>
              <a:t>o restrain all Persons from Marriage, until their former Husbands or Wives be dead</a:t>
            </a:r>
            <a:br>
              <a:rPr lang="en-GB" sz="34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3400" dirty="0"/>
          </a:p>
        </p:txBody>
      </p:sp>
      <p:sp>
        <p:nvSpPr>
          <p:cNvPr id="5" name="Content Placeholder 4">
            <a:extLst>
              <a:ext uri="{FF2B5EF4-FFF2-40B4-BE49-F238E27FC236}">
                <a16:creationId xmlns:a16="http://schemas.microsoft.com/office/drawing/2014/main" id="{B5083BBD-E87F-8857-3955-FDE839E88680}"/>
              </a:ext>
            </a:extLst>
          </p:cNvPr>
          <p:cNvSpPr>
            <a:spLocks noGrp="1"/>
          </p:cNvSpPr>
          <p:nvPr>
            <p:ph idx="1"/>
          </p:nvPr>
        </p:nvSpPr>
        <p:spPr>
          <a:xfrm>
            <a:off x="5222081" y="1641752"/>
            <a:ext cx="6134894" cy="3960000"/>
          </a:xfrm>
        </p:spPr>
        <p:txBody>
          <a:bodyPr>
            <a:normAutofit/>
          </a:bodyPr>
          <a:lstStyle/>
          <a:p>
            <a:pPr marL="0" indent="0">
              <a:buNone/>
            </a:pPr>
            <a:r>
              <a:rPr lang="en-GB" sz="2400" kern="0" dirty="0">
                <a:effectLst/>
                <a:latin typeface="Times New Roman" panose="02020603050405020304" pitchFamily="18" charset="0"/>
                <a:ea typeface="Times New Roman" panose="02020603050405020304" pitchFamily="18" charset="0"/>
              </a:rPr>
              <a:t>‘</a:t>
            </a:r>
            <a:r>
              <a:rPr lang="en-GB" sz="3200" kern="0" dirty="0">
                <a:effectLst/>
                <a:latin typeface="Times New Roman" panose="02020603050405020304" pitchFamily="18" charset="0"/>
                <a:ea typeface="Times New Roman" panose="02020603050405020304" pitchFamily="18" charset="0"/>
              </a:rPr>
              <a:t>if any Person or Persons within his Majesty’s Dominions of England and Wales, being married… marry any Person or Persons, the former Husband or Wife being alive; That then every such Offence shall be Felony…’</a:t>
            </a:r>
            <a:endParaRPr lang="en-GB" sz="3200" dirty="0"/>
          </a:p>
        </p:txBody>
      </p:sp>
    </p:spTree>
    <p:extLst>
      <p:ext uri="{BB962C8B-B14F-4D97-AF65-F5344CB8AC3E}">
        <p14:creationId xmlns:p14="http://schemas.microsoft.com/office/powerpoint/2010/main" val="34797240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758AED08-DA27-2C10-8684-4B7A83ADD5E2}"/>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4454" b="4454"/>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16DD4C-EAE9-2A70-9E76-54FB2CB415C3}"/>
              </a:ext>
            </a:extLst>
          </p:cNvPr>
          <p:cNvSpPr>
            <a:spLocks noGrp="1"/>
          </p:cNvSpPr>
          <p:nvPr>
            <p:ph type="title"/>
          </p:nvPr>
        </p:nvSpPr>
        <p:spPr>
          <a:xfrm>
            <a:off x="1198181" y="728906"/>
            <a:ext cx="9792471" cy="2057037"/>
          </a:xfrm>
        </p:spPr>
        <p:txBody>
          <a:bodyPr>
            <a:normAutofit/>
          </a:bodyPr>
          <a:lstStyle/>
          <a:p>
            <a:r>
              <a:rPr lang="en-GB" dirty="0">
                <a:solidFill>
                  <a:srgbClr val="FFFFFF"/>
                </a:solidFill>
                <a:latin typeface="Garamond" panose="02020404030301010803" pitchFamily="18" charset="0"/>
              </a:rPr>
              <a:t>Exceptions for those</a:t>
            </a:r>
          </a:p>
        </p:txBody>
      </p:sp>
      <p:sp>
        <p:nvSpPr>
          <p:cNvPr id="3" name="Content Placeholder 2">
            <a:extLst>
              <a:ext uri="{FF2B5EF4-FFF2-40B4-BE49-F238E27FC236}">
                <a16:creationId xmlns:a16="http://schemas.microsoft.com/office/drawing/2014/main" id="{5893B590-581E-6A7B-F80A-B2BBEA138044}"/>
              </a:ext>
            </a:extLst>
          </p:cNvPr>
          <p:cNvSpPr>
            <a:spLocks noGrp="1"/>
          </p:cNvSpPr>
          <p:nvPr>
            <p:ph idx="1"/>
          </p:nvPr>
        </p:nvSpPr>
        <p:spPr>
          <a:xfrm>
            <a:off x="1198181" y="2957665"/>
            <a:ext cx="9792471" cy="3171423"/>
          </a:xfrm>
        </p:spPr>
        <p:txBody>
          <a:bodyPr>
            <a:normAutofit/>
          </a:bodyPr>
          <a:lstStyle/>
          <a:p>
            <a:pPr marL="0" indent="0">
              <a:buNone/>
            </a:pPr>
            <a:r>
              <a:rPr lang="en-GB" sz="3200" kern="0" dirty="0">
                <a:solidFill>
                  <a:srgbClr val="FFFFFF"/>
                </a:solidFill>
                <a:effectLst/>
                <a:latin typeface="Times New Roman" panose="02020603050405020304" pitchFamily="18" charset="0"/>
                <a:ea typeface="Times New Roman" panose="02020603050405020304" pitchFamily="18" charset="0"/>
              </a:rPr>
              <a:t>‘whose Husband or Wife shall be continually remaining beyond the Seas by the Space of seven Years together, or whose Husband or Wife shall absent him or herself the one from the other by the Space of seven Years together, in any Parts within his Majesty’s Dominions, the one of them not knowing the other to be living within that Time’</a:t>
            </a:r>
            <a:endParaRPr lang="en-GB" sz="3200" dirty="0">
              <a:solidFill>
                <a:srgbClr val="FFFFFF"/>
              </a:solidFill>
            </a:endParaRPr>
          </a:p>
        </p:txBody>
      </p:sp>
    </p:spTree>
    <p:extLst>
      <p:ext uri="{BB962C8B-B14F-4D97-AF65-F5344CB8AC3E}">
        <p14:creationId xmlns:p14="http://schemas.microsoft.com/office/powerpoint/2010/main" val="393671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2" name="Rectangle 208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A court room with people in the background&#10;&#10;Description automatically generated">
            <a:extLst>
              <a:ext uri="{FF2B5EF4-FFF2-40B4-BE49-F238E27FC236}">
                <a16:creationId xmlns:a16="http://schemas.microsoft.com/office/drawing/2014/main" id="{2E09C2AB-131D-85F3-B3B0-DD93573D85B6}"/>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7624" b="6105"/>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83749D-2CCD-A494-50FF-AD48D5127FD4}"/>
              </a:ext>
            </a:extLst>
          </p:cNvPr>
          <p:cNvSpPr>
            <a:spLocks noGrp="1"/>
          </p:cNvSpPr>
          <p:nvPr>
            <p:ph type="title"/>
          </p:nvPr>
        </p:nvSpPr>
        <p:spPr>
          <a:xfrm>
            <a:off x="1198181" y="728906"/>
            <a:ext cx="9792471" cy="2057037"/>
          </a:xfrm>
        </p:spPr>
        <p:txBody>
          <a:bodyPr>
            <a:normAutofit/>
          </a:bodyPr>
          <a:lstStyle/>
          <a:p>
            <a:r>
              <a:rPr lang="en-GB">
                <a:solidFill>
                  <a:srgbClr val="FFFFFF"/>
                </a:solidFill>
                <a:latin typeface="Garamond" panose="02020404030301010803" pitchFamily="18" charset="0"/>
              </a:rPr>
              <a:t>And for those</a:t>
            </a:r>
          </a:p>
        </p:txBody>
      </p:sp>
      <p:sp>
        <p:nvSpPr>
          <p:cNvPr id="3" name="Content Placeholder 2">
            <a:extLst>
              <a:ext uri="{FF2B5EF4-FFF2-40B4-BE49-F238E27FC236}">
                <a16:creationId xmlns:a16="http://schemas.microsoft.com/office/drawing/2014/main" id="{446B9440-923C-35BE-C2FE-1D976ABFAAC2}"/>
              </a:ext>
            </a:extLst>
          </p:cNvPr>
          <p:cNvSpPr>
            <a:spLocks noGrp="1"/>
          </p:cNvSpPr>
          <p:nvPr>
            <p:ph idx="1"/>
          </p:nvPr>
        </p:nvSpPr>
        <p:spPr>
          <a:xfrm>
            <a:off x="1198181" y="2957665"/>
            <a:ext cx="9792471" cy="3171423"/>
          </a:xfrm>
        </p:spPr>
        <p:txBody>
          <a:bodyPr>
            <a:normAutofit/>
          </a:bodyPr>
          <a:lstStyle/>
          <a:p>
            <a:r>
              <a:rPr lang="en-GB" sz="3200" dirty="0">
                <a:solidFill>
                  <a:srgbClr val="FFFFFF"/>
                </a:solidFill>
                <a:latin typeface="Garamond" panose="02020404030301010803" pitchFamily="18" charset="0"/>
              </a:rPr>
              <a:t>‘</a:t>
            </a:r>
            <a:r>
              <a:rPr lang="en-GB" sz="3200" kern="0" dirty="0">
                <a:solidFill>
                  <a:srgbClr val="FFFFFF"/>
                </a:solidFill>
                <a:effectLst/>
                <a:latin typeface="Garamond" panose="02020404030301010803" pitchFamily="18" charset="0"/>
                <a:ea typeface="Times New Roman" panose="02020603050405020304" pitchFamily="18" charset="0"/>
              </a:rPr>
              <a:t>divorced by any Sentence had or hereafter to be had in the Ecclesiastical Court’ </a:t>
            </a:r>
          </a:p>
          <a:p>
            <a:r>
              <a:rPr lang="en-GB" sz="3200" kern="0" dirty="0">
                <a:solidFill>
                  <a:srgbClr val="FFFFFF"/>
                </a:solidFill>
                <a:effectLst/>
                <a:latin typeface="Garamond" panose="02020404030301010803" pitchFamily="18" charset="0"/>
                <a:ea typeface="Times New Roman" panose="02020603050405020304" pitchFamily="18" charset="0"/>
              </a:rPr>
              <a:t>or where ‘the former Marriage hath been or hereafter shall be by Sentence in the Ecclesiastical Court declared to be void and of no Effect’</a:t>
            </a:r>
          </a:p>
        </p:txBody>
      </p:sp>
    </p:spTree>
    <p:extLst>
      <p:ext uri="{BB962C8B-B14F-4D97-AF65-F5344CB8AC3E}">
        <p14:creationId xmlns:p14="http://schemas.microsoft.com/office/powerpoint/2010/main" val="31652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2747E795-4605-32BA-E896-3014C2903CA6}"/>
              </a:ext>
            </a:extLst>
          </p:cNvPr>
          <p:cNvSpPr>
            <a:spLocks noGrp="1"/>
          </p:cNvSpPr>
          <p:nvPr>
            <p:ph type="title"/>
          </p:nvPr>
        </p:nvSpPr>
        <p:spPr>
          <a:xfrm>
            <a:off x="827088" y="1641752"/>
            <a:ext cx="2655887" cy="3213277"/>
          </a:xfrm>
        </p:spPr>
        <p:txBody>
          <a:bodyPr anchor="t">
            <a:normAutofit/>
          </a:bodyPr>
          <a:lstStyle/>
          <a:p>
            <a:r>
              <a:rPr lang="en-GB" sz="4800" dirty="0">
                <a:latin typeface="Garamond" panose="02020404030301010803" pitchFamily="18" charset="0"/>
              </a:rPr>
              <a:t>Margaret Porter’s case,1636</a:t>
            </a:r>
          </a:p>
        </p:txBody>
      </p:sp>
      <p:sp>
        <p:nvSpPr>
          <p:cNvPr id="3" name="Content Placeholder 2">
            <a:extLst>
              <a:ext uri="{FF2B5EF4-FFF2-40B4-BE49-F238E27FC236}">
                <a16:creationId xmlns:a16="http://schemas.microsoft.com/office/drawing/2014/main" id="{457E805D-196E-99EF-AFC9-207CB9F0E1AF}"/>
              </a:ext>
            </a:extLst>
          </p:cNvPr>
          <p:cNvSpPr>
            <a:spLocks noGrp="1"/>
          </p:cNvSpPr>
          <p:nvPr>
            <p:ph idx="1"/>
          </p:nvPr>
        </p:nvSpPr>
        <p:spPr>
          <a:xfrm>
            <a:off x="5232401" y="1721579"/>
            <a:ext cx="6140449" cy="3952648"/>
          </a:xfrm>
        </p:spPr>
        <p:txBody>
          <a:bodyPr>
            <a:normAutofit/>
          </a:bodyPr>
          <a:lstStyle/>
          <a:p>
            <a:r>
              <a:rPr lang="en-GB" sz="3200" kern="0" dirty="0">
                <a:solidFill>
                  <a:schemeClr val="tx1">
                    <a:alpha val="80000"/>
                  </a:schemeClr>
                </a:solidFill>
                <a:latin typeface="Garamond" panose="02020404030301010803" pitchFamily="18" charset="0"/>
              </a:rPr>
              <a:t>Remarriage after a </a:t>
            </a:r>
            <a:r>
              <a:rPr lang="en-US" sz="3200" kern="0" dirty="0">
                <a:solidFill>
                  <a:schemeClr val="tx1">
                    <a:alpha val="80000"/>
                  </a:schemeClr>
                </a:solidFill>
                <a:latin typeface="Garamond" panose="02020404030301010803" pitchFamily="18" charset="0"/>
              </a:rPr>
              <a:t>separation</a:t>
            </a:r>
            <a:r>
              <a:rPr lang="en-US" sz="3200" dirty="0">
                <a:solidFill>
                  <a:schemeClr val="tx1">
                    <a:alpha val="80000"/>
                  </a:schemeClr>
                </a:solidFill>
                <a:latin typeface="Garamond" panose="02020404030301010803" pitchFamily="18" charset="0"/>
              </a:rPr>
              <a:t> </a:t>
            </a:r>
            <a:r>
              <a:rPr lang="en-US" sz="3200" i="1" dirty="0">
                <a:solidFill>
                  <a:schemeClr val="tx1">
                    <a:alpha val="80000"/>
                  </a:schemeClr>
                </a:solidFill>
                <a:latin typeface="Garamond" panose="02020404030301010803" pitchFamily="18" charset="0"/>
              </a:rPr>
              <a:t>a </a:t>
            </a:r>
            <a:r>
              <a:rPr lang="en-US" sz="3200" i="1" dirty="0" err="1">
                <a:solidFill>
                  <a:schemeClr val="tx1">
                    <a:alpha val="80000"/>
                  </a:schemeClr>
                </a:solidFill>
                <a:latin typeface="Garamond" panose="02020404030301010803" pitchFamily="18" charset="0"/>
              </a:rPr>
              <a:t>mensa</a:t>
            </a:r>
            <a:r>
              <a:rPr lang="en-US" sz="3200" i="1" dirty="0">
                <a:solidFill>
                  <a:schemeClr val="tx1">
                    <a:alpha val="80000"/>
                  </a:schemeClr>
                </a:solidFill>
                <a:latin typeface="Garamond" panose="02020404030301010803" pitchFamily="18" charset="0"/>
              </a:rPr>
              <a:t> et </a:t>
            </a:r>
            <a:r>
              <a:rPr lang="en-US" sz="3200" i="1" dirty="0" err="1">
                <a:solidFill>
                  <a:schemeClr val="tx1">
                    <a:alpha val="80000"/>
                  </a:schemeClr>
                </a:solidFill>
                <a:latin typeface="Garamond" panose="02020404030301010803" pitchFamily="18" charset="0"/>
              </a:rPr>
              <a:t>thoro</a:t>
            </a:r>
            <a:r>
              <a:rPr lang="en-US" sz="3200" dirty="0">
                <a:solidFill>
                  <a:schemeClr val="tx1">
                    <a:alpha val="80000"/>
                  </a:schemeClr>
                </a:solidFill>
                <a:latin typeface="Garamond" panose="02020404030301010803" pitchFamily="18" charset="0"/>
              </a:rPr>
              <a:t> on the ground of her husband’s cruelty</a:t>
            </a:r>
            <a:endParaRPr lang="en-GB" sz="3200" kern="0" dirty="0">
              <a:solidFill>
                <a:schemeClr val="tx1">
                  <a:alpha val="80000"/>
                </a:schemeClr>
              </a:solidFill>
              <a:latin typeface="Garamond" panose="02020404030301010803" pitchFamily="18" charset="0"/>
            </a:endParaRPr>
          </a:p>
          <a:p>
            <a:r>
              <a:rPr lang="en-GB" sz="3200" kern="0" dirty="0">
                <a:solidFill>
                  <a:schemeClr val="tx1">
                    <a:alpha val="80000"/>
                  </a:schemeClr>
                </a:solidFill>
                <a:latin typeface="Garamond" panose="02020404030301010803" pitchFamily="18" charset="0"/>
              </a:rPr>
              <a:t>‘</a:t>
            </a:r>
            <a:r>
              <a:rPr lang="en-GB" sz="3200" dirty="0">
                <a:solidFill>
                  <a:schemeClr val="tx1">
                    <a:alpha val="80000"/>
                  </a:schemeClr>
                </a:solidFill>
                <a:effectLst/>
                <a:latin typeface="Garamond" panose="02020404030301010803" pitchFamily="18" charset="0"/>
                <a:ea typeface="Calibri" panose="020F0502020204030204" pitchFamily="34" charset="0"/>
              </a:rPr>
              <a:t>if this should be suffered, many would be divorced upon such pretence, and instantly marry again, whereby many inconveniences would ensue’</a:t>
            </a:r>
            <a:endParaRPr lang="en-GB" sz="3200" dirty="0">
              <a:solidFill>
                <a:schemeClr val="tx1">
                  <a:alpha val="80000"/>
                </a:schemeClr>
              </a:solidFill>
              <a:latin typeface="Garamond" panose="02020404030301010803" pitchFamily="18" charset="0"/>
            </a:endParaRPr>
          </a:p>
          <a:p>
            <a:endParaRPr lang="en-GB" sz="2400" dirty="0">
              <a:solidFill>
                <a:schemeClr val="tx1">
                  <a:alpha val="80000"/>
                </a:schemeClr>
              </a:solidFill>
            </a:endParaRPr>
          </a:p>
        </p:txBody>
      </p:sp>
    </p:spTree>
    <p:extLst>
      <p:ext uri="{BB962C8B-B14F-4D97-AF65-F5344CB8AC3E}">
        <p14:creationId xmlns:p14="http://schemas.microsoft.com/office/powerpoint/2010/main" val="31887414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53ABF-6C7D-07BF-133D-0AC73E0DFA8E}"/>
              </a:ext>
            </a:extLst>
          </p:cNvPr>
          <p:cNvSpPr>
            <a:spLocks noGrp="1"/>
          </p:cNvSpPr>
          <p:nvPr>
            <p:ph type="title"/>
          </p:nvPr>
        </p:nvSpPr>
        <p:spPr>
          <a:xfrm>
            <a:off x="1712913" y="1641752"/>
            <a:ext cx="2641600" cy="4366936"/>
          </a:xfrm>
        </p:spPr>
        <p:txBody>
          <a:bodyPr anchor="b">
            <a:normAutofit/>
          </a:bodyPr>
          <a:lstStyle/>
          <a:p>
            <a:r>
              <a:rPr lang="en-GB" sz="4000" dirty="0">
                <a:latin typeface="Garamond" panose="02020404030301010803" pitchFamily="18" charset="0"/>
              </a:rPr>
              <a:t>Offences against the Person Act 1828</a:t>
            </a:r>
          </a:p>
        </p:txBody>
      </p:sp>
      <p:grpSp>
        <p:nvGrpSpPr>
          <p:cNvPr id="10" name="Group 9">
            <a:extLst>
              <a:ext uri="{FF2B5EF4-FFF2-40B4-BE49-F238E27FC236}">
                <a16:creationId xmlns:a16="http://schemas.microsoft.com/office/drawing/2014/main" id="{207EE6D2-B8A8-4EA6-879E-705FC91778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6" y="1"/>
            <a:ext cx="835935" cy="6858000"/>
            <a:chOff x="-456" y="1"/>
            <a:chExt cx="835935" cy="6858000"/>
          </a:xfrm>
          <a:effectLst>
            <a:outerShdw blurRad="381000" dist="152400" algn="ctr" rotWithShape="0">
              <a:srgbClr val="000000">
                <a:alpha val="10000"/>
              </a:srgbClr>
            </a:outerShdw>
          </a:effectLst>
        </p:grpSpPr>
        <p:sp>
          <p:nvSpPr>
            <p:cNvPr id="11" name="Freeform: Shape 10">
              <a:extLst>
                <a:ext uri="{FF2B5EF4-FFF2-40B4-BE49-F238E27FC236}">
                  <a16:creationId xmlns:a16="http://schemas.microsoft.com/office/drawing/2014/main" id="{E1DFD332-98CC-4272-A40D-289964828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260"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6C93893-18A3-4188-9A31-F2DCE4432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716"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A49C7C8B-E472-9EF1-9D16-A353FA59013D}"/>
              </a:ext>
            </a:extLst>
          </p:cNvPr>
          <p:cNvSpPr>
            <a:spLocks noGrp="1"/>
          </p:cNvSpPr>
          <p:nvPr>
            <p:ph idx="1"/>
          </p:nvPr>
        </p:nvSpPr>
        <p:spPr>
          <a:xfrm>
            <a:off x="5222081" y="1641752"/>
            <a:ext cx="6134894" cy="3960000"/>
          </a:xfrm>
        </p:spPr>
        <p:txBody>
          <a:bodyPr>
            <a:normAutofit fontScale="92500"/>
          </a:bodyPr>
          <a:lstStyle/>
          <a:p>
            <a:r>
              <a:rPr lang="en-US" sz="3200" dirty="0">
                <a:solidFill>
                  <a:schemeClr val="tx1">
                    <a:alpha val="80000"/>
                  </a:schemeClr>
                </a:solidFill>
                <a:latin typeface="Garamond" panose="02020404030301010803" pitchFamily="18" charset="0"/>
              </a:rPr>
              <a:t>Scope of seven-year exception narrowed - clarified that an individual would only have a </a:t>
            </a:r>
            <a:r>
              <a:rPr lang="en-US" sz="3200" dirty="0" err="1">
                <a:solidFill>
                  <a:schemeClr val="tx1">
                    <a:alpha val="80000"/>
                  </a:schemeClr>
                </a:solidFill>
                <a:latin typeface="Garamond" panose="02020404030301010803" pitchFamily="18" charset="0"/>
              </a:rPr>
              <a:t>defence</a:t>
            </a:r>
            <a:r>
              <a:rPr lang="en-US" sz="3200" dirty="0">
                <a:solidFill>
                  <a:schemeClr val="tx1">
                    <a:alpha val="80000"/>
                  </a:schemeClr>
                </a:solidFill>
                <a:latin typeface="Garamond" panose="02020404030301010803" pitchFamily="18" charset="0"/>
              </a:rPr>
              <a:t> if they had no reason to believe that their spouse was alive during that time, regardless of where they were</a:t>
            </a:r>
          </a:p>
          <a:p>
            <a:r>
              <a:rPr lang="en-US" sz="3200" dirty="0">
                <a:solidFill>
                  <a:schemeClr val="tx1">
                    <a:alpha val="80000"/>
                  </a:schemeClr>
                </a:solidFill>
                <a:latin typeface="Garamond" panose="02020404030301010803" pitchFamily="18" charset="0"/>
              </a:rPr>
              <a:t>Divorce </a:t>
            </a:r>
            <a:r>
              <a:rPr lang="en-US" sz="3200" i="1" dirty="0">
                <a:solidFill>
                  <a:schemeClr val="tx1">
                    <a:alpha val="80000"/>
                  </a:schemeClr>
                </a:solidFill>
                <a:latin typeface="Garamond" panose="02020404030301010803" pitchFamily="18" charset="0"/>
              </a:rPr>
              <a:t>a </a:t>
            </a:r>
            <a:r>
              <a:rPr lang="en-US" sz="3200" i="1" dirty="0" err="1">
                <a:solidFill>
                  <a:schemeClr val="tx1">
                    <a:alpha val="80000"/>
                  </a:schemeClr>
                </a:solidFill>
                <a:latin typeface="Garamond" panose="02020404030301010803" pitchFamily="18" charset="0"/>
              </a:rPr>
              <a:t>mensa</a:t>
            </a:r>
            <a:r>
              <a:rPr lang="en-US" sz="3200" i="1" dirty="0">
                <a:solidFill>
                  <a:schemeClr val="tx1">
                    <a:alpha val="80000"/>
                  </a:schemeClr>
                </a:solidFill>
                <a:latin typeface="Garamond" panose="02020404030301010803" pitchFamily="18" charset="0"/>
              </a:rPr>
              <a:t> et </a:t>
            </a:r>
            <a:r>
              <a:rPr lang="en-US" sz="3200" i="1" dirty="0" err="1">
                <a:solidFill>
                  <a:schemeClr val="tx1">
                    <a:alpha val="80000"/>
                  </a:schemeClr>
                </a:solidFill>
                <a:latin typeface="Garamond" panose="02020404030301010803" pitchFamily="18" charset="0"/>
              </a:rPr>
              <a:t>thoro</a:t>
            </a:r>
            <a:r>
              <a:rPr lang="en-US" sz="3200" dirty="0">
                <a:solidFill>
                  <a:schemeClr val="tx1">
                    <a:alpha val="80000"/>
                  </a:schemeClr>
                </a:solidFill>
                <a:latin typeface="Garamond" panose="02020404030301010803" pitchFamily="18" charset="0"/>
              </a:rPr>
              <a:t> no longer sufficient; had to be a divorce ‘from the bond of marriage’</a:t>
            </a:r>
          </a:p>
          <a:p>
            <a:endParaRPr lang="en-US" sz="2400" dirty="0">
              <a:solidFill>
                <a:schemeClr val="tx1">
                  <a:alpha val="80000"/>
                </a:schemeClr>
              </a:solidFill>
              <a:latin typeface="Garamond" panose="02020404030301010803" pitchFamily="18" charset="0"/>
            </a:endParaRPr>
          </a:p>
          <a:p>
            <a:endParaRPr lang="en-GB" sz="2400" dirty="0">
              <a:solidFill>
                <a:schemeClr val="tx1">
                  <a:alpha val="80000"/>
                </a:schemeClr>
              </a:solidFill>
            </a:endParaRPr>
          </a:p>
        </p:txBody>
      </p:sp>
    </p:spTree>
    <p:extLst>
      <p:ext uri="{BB962C8B-B14F-4D97-AF65-F5344CB8AC3E}">
        <p14:creationId xmlns:p14="http://schemas.microsoft.com/office/powerpoint/2010/main" val="25285532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1109</Words>
  <Application>Microsoft Macintosh PowerPoint</Application>
  <PresentationFormat>Widescreen</PresentationFormat>
  <Paragraphs>77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Calibri Light</vt:lpstr>
      <vt:lpstr>Garamond</vt:lpstr>
      <vt:lpstr>Times New Roman</vt:lpstr>
      <vt:lpstr>Office Theme</vt:lpstr>
      <vt:lpstr>Women and the crime of bigamy, 1603-2023</vt:lpstr>
      <vt:lpstr>A comical crime?</vt:lpstr>
      <vt:lpstr>Tonight’s talk</vt:lpstr>
      <vt:lpstr>The changing parameters of the crime</vt:lpstr>
      <vt:lpstr> An Act to restrain all Persons from Marriage, until their former Husbands or Wives be dead </vt:lpstr>
      <vt:lpstr>Exceptions for those</vt:lpstr>
      <vt:lpstr>And for those</vt:lpstr>
      <vt:lpstr>Margaret Porter’s case,1636</vt:lpstr>
      <vt:lpstr>Offences against the Person Act 1828</vt:lpstr>
      <vt:lpstr>The changing punishment of the crime</vt:lpstr>
      <vt:lpstr>The use of transportation as punishment for bigamy</vt:lpstr>
      <vt:lpstr>The changing conceptions of the crime</vt:lpstr>
      <vt:lpstr>An offence against God</vt:lpstr>
      <vt:lpstr>An offence against ‘the public police or oeconomy’</vt:lpstr>
      <vt:lpstr>An offence against the person  ‘few crimes can be more atrocious than that of a married man, who by representing himself to be a bachelor, prevail on a modest woman to become his wife. He possesses himself by fraud of her person…’ (Sir Samuel Romilly)   </vt:lpstr>
      <vt:lpstr>Women as perpetrators</vt:lpstr>
      <vt:lpstr>PowerPoint Presentation</vt:lpstr>
      <vt:lpstr>PowerPoint Presentation</vt:lpstr>
      <vt:lpstr>PowerPoint Presentation</vt:lpstr>
      <vt:lpstr>Escaping prosecution</vt:lpstr>
      <vt:lpstr>Women as victims</vt:lpstr>
      <vt:lpstr>Bigamy as an offence against the person</vt:lpstr>
      <vt:lpstr>The ‘divorce narrative’ and the erasure of the second wife</vt:lpstr>
      <vt:lpstr>New remedies for the first wife</vt:lpstr>
      <vt:lpstr>New protection for the second wife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the crime of bigamy, 1603-2023</dc:title>
  <dc:creator>Probert, Rebecca</dc:creator>
  <cp:lastModifiedBy>Rosalind Acland</cp:lastModifiedBy>
  <cp:revision>2</cp:revision>
  <dcterms:created xsi:type="dcterms:W3CDTF">2023-11-18T09:54:08Z</dcterms:created>
  <dcterms:modified xsi:type="dcterms:W3CDTF">2023-11-21T10:53:26Z</dcterms:modified>
</cp:coreProperties>
</file>