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58" r:id="rId4"/>
    <p:sldId id="259" r:id="rId5"/>
    <p:sldId id="260"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p:restoredTop sz="94218"/>
  </p:normalViewPr>
  <p:slideViewPr>
    <p:cSldViewPr snapToGrid="0" snapToObjects="1">
      <p:cViewPr varScale="1">
        <p:scale>
          <a:sx n="74" d="100"/>
          <a:sy n="74" d="100"/>
        </p:scale>
        <p:origin x="5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6/5/19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6/5/19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6/5/19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6/5/19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6/5/19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6/5/19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6/5/19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6/5/19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6/5/19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6/5/19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6/5/19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6/5/19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Surrogacy in </a:t>
            </a:r>
            <a:r>
              <a:rPr lang="en-US" dirty="0" err="1" smtClean="0"/>
              <a:t>england</a:t>
            </a:r>
            <a:endParaRPr lang="en-US" dirty="0"/>
          </a:p>
        </p:txBody>
      </p:sp>
      <p:sp>
        <p:nvSpPr>
          <p:cNvPr id="3" name="Subtitle 2"/>
          <p:cNvSpPr>
            <a:spLocks noGrp="1"/>
          </p:cNvSpPr>
          <p:nvPr>
            <p:ph type="subTitle" idx="1"/>
          </p:nvPr>
        </p:nvSpPr>
        <p:spPr/>
        <p:txBody>
          <a:bodyPr/>
          <a:lstStyle/>
          <a:p>
            <a:r>
              <a:rPr lang="en-US" dirty="0" err="1" smtClean="0"/>
              <a:t>Dr</a:t>
            </a:r>
            <a:r>
              <a:rPr lang="en-US" dirty="0" smtClean="0"/>
              <a:t> Claire Fenton-Glynn</a:t>
            </a:r>
          </a:p>
          <a:p>
            <a:r>
              <a:rPr lang="en-US" dirty="0" smtClean="0"/>
              <a:t>University of Cambridge</a:t>
            </a:r>
            <a:endParaRPr lang="en-US" dirty="0"/>
          </a:p>
        </p:txBody>
      </p:sp>
    </p:spTree>
    <p:extLst>
      <p:ext uri="{BB962C8B-B14F-4D97-AF65-F5344CB8AC3E}">
        <p14:creationId xmlns:p14="http://schemas.microsoft.com/office/powerpoint/2010/main" val="95575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lnSpcReduction="10000"/>
          </a:bodyPr>
          <a:lstStyle/>
          <a:p>
            <a:r>
              <a:rPr lang="en-US" dirty="0" smtClean="0"/>
              <a:t>One of the first jurisdictions to introduce legislation</a:t>
            </a:r>
          </a:p>
          <a:p>
            <a:endParaRPr lang="en-US" dirty="0" smtClean="0"/>
          </a:p>
          <a:p>
            <a:r>
              <a:rPr lang="en-US" dirty="0" smtClean="0"/>
              <a:t>Warnock Report (1984)</a:t>
            </a:r>
          </a:p>
          <a:p>
            <a:pPr lvl="1"/>
            <a:r>
              <a:rPr lang="en-US" dirty="0" smtClean="0"/>
              <a:t>Any legislative regulation of surrogacy would only serve to encourage it</a:t>
            </a:r>
          </a:p>
          <a:p>
            <a:endParaRPr lang="en-US" dirty="0" smtClean="0"/>
          </a:p>
          <a:p>
            <a:r>
              <a:rPr lang="en-US" dirty="0" smtClean="0"/>
              <a:t>Surrogacy Arrangements Act 1985</a:t>
            </a:r>
          </a:p>
          <a:p>
            <a:pPr lvl="1"/>
            <a:r>
              <a:rPr lang="en-US" dirty="0" smtClean="0"/>
              <a:t>s1(A) : Surrogacy arrangements are not enforceable, either by or against any party</a:t>
            </a:r>
          </a:p>
          <a:p>
            <a:pPr lvl="1"/>
            <a:r>
              <a:rPr lang="en-US" dirty="0"/>
              <a:t>s</a:t>
            </a:r>
            <a:r>
              <a:rPr lang="en-US" dirty="0" smtClean="0"/>
              <a:t>2 : </a:t>
            </a:r>
            <a:r>
              <a:rPr lang="en-GB" dirty="0"/>
              <a:t>C</a:t>
            </a:r>
            <a:r>
              <a:rPr lang="en-GB" dirty="0" smtClean="0"/>
              <a:t>riminalises </a:t>
            </a:r>
            <a:r>
              <a:rPr lang="en-GB" dirty="0"/>
              <a:t>anyone initiating, offering, agreeing or taking part in negotiations on a commercial basis with a view to making a surrogacy arrangement.</a:t>
            </a:r>
            <a:r>
              <a:rPr lang="en-US" dirty="0"/>
              <a:t> </a:t>
            </a:r>
          </a:p>
        </p:txBody>
      </p:sp>
    </p:spTree>
    <p:extLst>
      <p:ext uri="{BB962C8B-B14F-4D97-AF65-F5344CB8AC3E}">
        <p14:creationId xmlns:p14="http://schemas.microsoft.com/office/powerpoint/2010/main" val="652844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a:t>
            </a:r>
            <a:r>
              <a:rPr lang="en-US" dirty="0" err="1" smtClean="0"/>
              <a:t>fertilisation</a:t>
            </a:r>
            <a:r>
              <a:rPr lang="en-US" dirty="0" smtClean="0"/>
              <a:t> and embryology act 2008</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First passed in 1990, updated in 2008</a:t>
            </a:r>
          </a:p>
          <a:p>
            <a:r>
              <a:rPr lang="en-GB" dirty="0" smtClean="0"/>
              <a:t>Provides </a:t>
            </a:r>
            <a:r>
              <a:rPr lang="en-GB" dirty="0"/>
              <a:t>an ex-post facto conferral of parenthood to commissioning parents, providing that they meet certain criteria. </a:t>
            </a:r>
            <a:endParaRPr lang="en-US" dirty="0"/>
          </a:p>
          <a:p>
            <a:pPr lvl="1"/>
            <a:r>
              <a:rPr lang="en-GB" dirty="0"/>
              <a:t>a genetic relationship between the commissioning parents and the child (s 54(1))</a:t>
            </a:r>
            <a:endParaRPr lang="en-US" dirty="0"/>
          </a:p>
          <a:p>
            <a:pPr lvl="1"/>
            <a:r>
              <a:rPr lang="en-GB" dirty="0"/>
              <a:t>the commissioning parents are either married, civil partners, or in an enduring family relationship (s 54(2))</a:t>
            </a:r>
            <a:endParaRPr lang="en-US" dirty="0"/>
          </a:p>
          <a:p>
            <a:pPr lvl="1"/>
            <a:r>
              <a:rPr lang="en-GB" dirty="0"/>
              <a:t>the application must be made within six months of the child’s birth (s 54(3))</a:t>
            </a:r>
            <a:endParaRPr lang="en-US" dirty="0"/>
          </a:p>
          <a:p>
            <a:pPr lvl="1"/>
            <a:r>
              <a:rPr lang="en-GB" dirty="0"/>
              <a:t>the child is already living with the commissioning parents (s 54(4)(a))</a:t>
            </a:r>
            <a:endParaRPr lang="en-US" dirty="0"/>
          </a:p>
          <a:p>
            <a:pPr lvl="1"/>
            <a:r>
              <a:rPr lang="en-GB" dirty="0"/>
              <a:t>the commissioning parents are domiciled in the United Kingdom (s 54(4)(b))</a:t>
            </a:r>
            <a:endParaRPr lang="en-US" dirty="0"/>
          </a:p>
          <a:p>
            <a:pPr lvl="1"/>
            <a:r>
              <a:rPr lang="en-GB" dirty="0"/>
              <a:t>the commissioning parents are both over 18 (s 54(5))</a:t>
            </a:r>
            <a:endParaRPr lang="en-US" dirty="0"/>
          </a:p>
          <a:p>
            <a:endParaRPr lang="en-US" dirty="0"/>
          </a:p>
        </p:txBody>
      </p:sp>
    </p:spTree>
    <p:extLst>
      <p:ext uri="{BB962C8B-B14F-4D97-AF65-F5344CB8AC3E}">
        <p14:creationId xmlns:p14="http://schemas.microsoft.com/office/powerpoint/2010/main" val="1465042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HFEA 2008, </a:t>
            </a:r>
            <a:r>
              <a:rPr lang="en-US" cap="none" dirty="0" smtClean="0"/>
              <a:t>s</a:t>
            </a:r>
            <a:r>
              <a:rPr lang="en-US" dirty="0" smtClean="0"/>
              <a:t>54 (</a:t>
            </a:r>
            <a:r>
              <a:rPr lang="en-US" cap="none" dirty="0" smtClean="0"/>
              <a:t>cont.</a:t>
            </a:r>
            <a:r>
              <a:rPr lang="en-US" dirty="0" smtClean="0"/>
              <a:t>)</a:t>
            </a:r>
            <a:endParaRPr lang="en-US" dirty="0"/>
          </a:p>
        </p:txBody>
      </p:sp>
      <p:sp>
        <p:nvSpPr>
          <p:cNvPr id="3" name="Content Placeholder 2"/>
          <p:cNvSpPr>
            <a:spLocks noGrp="1"/>
          </p:cNvSpPr>
          <p:nvPr>
            <p:ph idx="1"/>
          </p:nvPr>
        </p:nvSpPr>
        <p:spPr/>
        <p:txBody>
          <a:bodyPr>
            <a:normAutofit/>
          </a:bodyPr>
          <a:lstStyle/>
          <a:p>
            <a:pPr lvl="1"/>
            <a:r>
              <a:rPr lang="en-GB" dirty="0" smtClean="0"/>
              <a:t>both </a:t>
            </a:r>
            <a:r>
              <a:rPr lang="en-GB" dirty="0"/>
              <a:t>the surrogate mother, and any other man or woman recognised as a legal parent, have freely, unconditionally, and with full understanding, consented to the making of the order (s 54(6)) – unless such parent cannot be found or is incapable of giving consent (s 54(7))</a:t>
            </a:r>
            <a:endParaRPr lang="en-US" dirty="0"/>
          </a:p>
          <a:p>
            <a:pPr lvl="1"/>
            <a:r>
              <a:rPr lang="en-GB" dirty="0"/>
              <a:t>consent of the surrogate mother must be given more than six weeks after birth (s 54(7))</a:t>
            </a:r>
            <a:endParaRPr lang="en-US" dirty="0"/>
          </a:p>
          <a:p>
            <a:pPr lvl="1"/>
            <a:r>
              <a:rPr lang="en-GB" dirty="0"/>
              <a:t>unless authorised by the court, no money other than “expenses reasonably incurred” can be given in relation to making the surrogacy arrangement, handing over the child, or consenting to the order (s 54(8))</a:t>
            </a:r>
            <a:endParaRPr lang="en-US" dirty="0"/>
          </a:p>
        </p:txBody>
      </p:sp>
    </p:spTree>
    <p:extLst>
      <p:ext uri="{BB962C8B-B14F-4D97-AF65-F5344CB8AC3E}">
        <p14:creationId xmlns:p14="http://schemas.microsoft.com/office/powerpoint/2010/main" val="987752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surrogacy</a:t>
            </a:r>
            <a:endParaRPr lang="en-US" dirty="0"/>
          </a:p>
        </p:txBody>
      </p:sp>
      <p:sp>
        <p:nvSpPr>
          <p:cNvPr id="3" name="Content Placeholder 2"/>
          <p:cNvSpPr>
            <a:spLocks noGrp="1"/>
          </p:cNvSpPr>
          <p:nvPr>
            <p:ph idx="1"/>
          </p:nvPr>
        </p:nvSpPr>
        <p:spPr/>
        <p:txBody>
          <a:bodyPr>
            <a:normAutofit lnSpcReduction="10000"/>
          </a:bodyPr>
          <a:lstStyle/>
          <a:p>
            <a:r>
              <a:rPr lang="en-GB" i="1" dirty="0"/>
              <a:t>Re X and Y (Foreign Surrogacy) </a:t>
            </a:r>
            <a:r>
              <a:rPr lang="en-GB" dirty="0"/>
              <a:t>[2008] EWHC 3030 (Fam</a:t>
            </a:r>
            <a:r>
              <a:rPr lang="en-GB" dirty="0" smtClean="0"/>
              <a:t>)	</a:t>
            </a:r>
          </a:p>
          <a:p>
            <a:pPr marL="0" indent="0">
              <a:buNone/>
            </a:pPr>
            <a:r>
              <a:rPr lang="en-GB" dirty="0" smtClean="0"/>
              <a:t>	(</a:t>
            </a:r>
            <a:r>
              <a:rPr lang="en-GB" dirty="0" err="1"/>
              <a:t>i</a:t>
            </a:r>
            <a:r>
              <a:rPr lang="en-GB" dirty="0"/>
              <a:t>) Was the sum paid disproportionate to reasonable expenses</a:t>
            </a:r>
            <a:r>
              <a:rPr lang="en-GB" dirty="0" smtClean="0"/>
              <a:t>?</a:t>
            </a:r>
          </a:p>
          <a:p>
            <a:pPr marL="0" indent="0">
              <a:buNone/>
            </a:pPr>
            <a:r>
              <a:rPr lang="en-GB" dirty="0" smtClean="0"/>
              <a:t>	(</a:t>
            </a:r>
            <a:r>
              <a:rPr lang="en-GB" dirty="0"/>
              <a:t>ii) Were the applicants acting in good faith and without 'moral taint' in </a:t>
            </a:r>
            <a:r>
              <a:rPr lang="en-GB" dirty="0" smtClean="0"/>
              <a:t>	their </a:t>
            </a:r>
            <a:r>
              <a:rPr lang="en-GB" dirty="0"/>
              <a:t>dealings </a:t>
            </a:r>
            <a:r>
              <a:rPr lang="en-GB" dirty="0" smtClean="0"/>
              <a:t>with </a:t>
            </a:r>
            <a:r>
              <a:rPr lang="en-GB" dirty="0"/>
              <a:t>the surrogate mother</a:t>
            </a:r>
            <a:r>
              <a:rPr lang="en-GB" dirty="0" smtClean="0"/>
              <a:t>?</a:t>
            </a:r>
            <a:endParaRPr lang="en-US" dirty="0" smtClean="0"/>
          </a:p>
          <a:p>
            <a:pPr marL="0" indent="0">
              <a:buNone/>
            </a:pPr>
            <a:r>
              <a:rPr lang="en-US" dirty="0"/>
              <a:t>	</a:t>
            </a:r>
            <a:r>
              <a:rPr lang="en-GB" dirty="0" smtClean="0"/>
              <a:t>(</a:t>
            </a:r>
            <a:r>
              <a:rPr lang="en-GB" dirty="0"/>
              <a:t>iii) Were the applicants party to any attempt to defraud the </a:t>
            </a:r>
            <a:r>
              <a:rPr lang="en-GB" dirty="0" smtClean="0"/>
              <a:t>	authorities</a:t>
            </a:r>
            <a:r>
              <a:rPr lang="en-GB" dirty="0"/>
              <a:t>?</a:t>
            </a:r>
            <a:endParaRPr lang="en-US" dirty="0"/>
          </a:p>
          <a:p>
            <a:r>
              <a:rPr lang="en-US" dirty="0" smtClean="0"/>
              <a:t>“</a:t>
            </a:r>
            <a:r>
              <a:rPr lang="en-GB" dirty="0"/>
              <a:t>it is almost impossible to imagine a set of circumstances in which by the time the case comes to court, the welfare of any child (particularly a foreign child) would not be </a:t>
            </a:r>
            <a:r>
              <a:rPr lang="en-GB" dirty="0" smtClean="0"/>
              <a:t>gravely </a:t>
            </a:r>
            <a:r>
              <a:rPr lang="en-GB" dirty="0"/>
              <a:t>compromised (at the very least) by a refusal to make an order.</a:t>
            </a:r>
            <a:r>
              <a:rPr lang="en-US" dirty="0"/>
              <a:t> </a:t>
            </a:r>
            <a:r>
              <a:rPr lang="en-US" dirty="0" smtClean="0"/>
              <a:t>“ </a:t>
            </a:r>
            <a:endParaRPr lang="en-US" dirty="0"/>
          </a:p>
        </p:txBody>
      </p:sp>
    </p:spTree>
    <p:extLst>
      <p:ext uri="{BB962C8B-B14F-4D97-AF65-F5344CB8AC3E}">
        <p14:creationId xmlns:p14="http://schemas.microsoft.com/office/powerpoint/2010/main" val="1059025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month time limit</a:t>
            </a:r>
            <a:endParaRPr lang="en-US" dirty="0"/>
          </a:p>
        </p:txBody>
      </p:sp>
      <p:sp>
        <p:nvSpPr>
          <p:cNvPr id="3" name="Content Placeholder 2"/>
          <p:cNvSpPr>
            <a:spLocks noGrp="1"/>
          </p:cNvSpPr>
          <p:nvPr>
            <p:ph idx="1"/>
          </p:nvPr>
        </p:nvSpPr>
        <p:spPr/>
        <p:txBody>
          <a:bodyPr>
            <a:normAutofit lnSpcReduction="10000"/>
          </a:bodyPr>
          <a:lstStyle/>
          <a:p>
            <a:r>
              <a:rPr lang="en-US" dirty="0" smtClean="0"/>
              <a:t>“</a:t>
            </a:r>
            <a:r>
              <a:rPr lang="en-US" dirty="0"/>
              <a:t>the </a:t>
            </a:r>
            <a:r>
              <a:rPr lang="en-US" dirty="0" smtClean="0"/>
              <a:t>applicants MUST apply </a:t>
            </a:r>
            <a:r>
              <a:rPr lang="en-US" dirty="0"/>
              <a:t>for the order during the period of 6 months beginning with the day on which the child is born</a:t>
            </a:r>
            <a:r>
              <a:rPr lang="en-US" dirty="0" smtClean="0"/>
              <a:t>.”</a:t>
            </a:r>
          </a:p>
          <a:p>
            <a:endParaRPr lang="en-US" dirty="0"/>
          </a:p>
          <a:p>
            <a:r>
              <a:rPr lang="en-GB" i="1" dirty="0"/>
              <a:t>Re X (A Child) (Surrogacy: Time Limit)</a:t>
            </a:r>
            <a:r>
              <a:rPr lang="en-GB" dirty="0"/>
              <a:t> [2014] EWHC 3135 (Fam)</a:t>
            </a:r>
            <a:endParaRPr lang="en-US" dirty="0"/>
          </a:p>
          <a:p>
            <a:pPr lvl="1"/>
            <a:r>
              <a:rPr lang="en-US" dirty="0" smtClean="0"/>
              <a:t>Find that the court is not only entitled, but </a:t>
            </a:r>
            <a:r>
              <a:rPr lang="en-US" i="1" dirty="0" smtClean="0"/>
              <a:t>bound</a:t>
            </a:r>
            <a:r>
              <a:rPr lang="en-US" dirty="0" smtClean="0"/>
              <a:t> to adopt a “more liberal and relaxed” approach to the time limit</a:t>
            </a:r>
          </a:p>
          <a:p>
            <a:pPr lvl="1"/>
            <a:r>
              <a:rPr lang="en-US" dirty="0" smtClean="0"/>
              <a:t>Parental order goes not only to status, but to the identity of the child as a human being</a:t>
            </a:r>
          </a:p>
          <a:p>
            <a:pPr lvl="1"/>
            <a:r>
              <a:rPr lang="en-US" dirty="0" smtClean="0"/>
              <a:t>Could be achieved either through statutory interpretation, and through </a:t>
            </a:r>
            <a:r>
              <a:rPr lang="en-US" dirty="0" err="1" smtClean="0"/>
              <a:t>recognising</a:t>
            </a:r>
            <a:r>
              <a:rPr lang="en-US" dirty="0" smtClean="0"/>
              <a:t> the child’s rights under the European Convention on Human Rights</a:t>
            </a:r>
            <a:endParaRPr lang="en-US" dirty="0"/>
          </a:p>
        </p:txBody>
      </p:sp>
    </p:spTree>
    <p:extLst>
      <p:ext uri="{BB962C8B-B14F-4D97-AF65-F5344CB8AC3E}">
        <p14:creationId xmlns:p14="http://schemas.microsoft.com/office/powerpoint/2010/main" val="557202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Where the surrogate mother has refused to give her consent, the courts have refused to grant a parental order</a:t>
            </a:r>
          </a:p>
          <a:p>
            <a:pPr lvl="1"/>
            <a:r>
              <a:rPr lang="en-US" dirty="0" smtClean="0"/>
              <a:t>BUT where there are irregularities in the process of giving consent, or where the parent cannot be found, the courts have been very flexible</a:t>
            </a:r>
          </a:p>
          <a:p>
            <a:pPr lvl="1"/>
            <a:endParaRPr lang="en-US" dirty="0"/>
          </a:p>
          <a:p>
            <a:r>
              <a:rPr lang="en-GB" i="1" dirty="0"/>
              <a:t>Re D (A Child)</a:t>
            </a:r>
            <a:r>
              <a:rPr lang="en-GB" dirty="0"/>
              <a:t> [2014] EWHC 2121 (Fam)</a:t>
            </a:r>
          </a:p>
          <a:p>
            <a:pPr marL="457200" lvl="2"/>
            <a:r>
              <a:rPr lang="en-GB" dirty="0"/>
              <a:t>All information given to the court called into </a:t>
            </a:r>
            <a:r>
              <a:rPr lang="en-GB" dirty="0" smtClean="0"/>
              <a:t>question, yet order still made</a:t>
            </a:r>
            <a:endParaRPr lang="en-GB" dirty="0"/>
          </a:p>
          <a:p>
            <a:pPr lvl="1"/>
            <a:endParaRPr lang="en-US" dirty="0"/>
          </a:p>
          <a:p>
            <a:r>
              <a:rPr lang="en-GB" i="1" dirty="0"/>
              <a:t>Re D and L (Minors) (Surrogacy)</a:t>
            </a:r>
            <a:r>
              <a:rPr lang="en-GB" dirty="0"/>
              <a:t> [2012] EWHC </a:t>
            </a:r>
            <a:r>
              <a:rPr lang="en-GB" dirty="0" smtClean="0"/>
              <a:t>2631</a:t>
            </a:r>
          </a:p>
          <a:p>
            <a:pPr lvl="1"/>
            <a:r>
              <a:rPr lang="en-GB" dirty="0"/>
              <a:t>Make order despite consent being given with 6 weeks of child’s </a:t>
            </a:r>
            <a:r>
              <a:rPr lang="en-GB" dirty="0" smtClean="0"/>
              <a:t>birth</a:t>
            </a:r>
            <a:endParaRPr lang="en-US" dirty="0"/>
          </a:p>
          <a:p>
            <a:endParaRPr lang="en-GB" dirty="0" smtClean="0"/>
          </a:p>
          <a:p>
            <a:pPr lvl="1"/>
            <a:endParaRPr lang="en-US" dirty="0"/>
          </a:p>
        </p:txBody>
      </p:sp>
    </p:spTree>
    <p:extLst>
      <p:ext uri="{BB962C8B-B14F-4D97-AF65-F5344CB8AC3E}">
        <p14:creationId xmlns:p14="http://schemas.microsoft.com/office/powerpoint/2010/main" val="1661295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dirty="0" smtClean="0"/>
              <a:t>Courts have been increasingly flexible in allowing breaches of statutory requirements</a:t>
            </a:r>
          </a:p>
          <a:p>
            <a:pPr lvl="1"/>
            <a:r>
              <a:rPr lang="en-US" dirty="0" smtClean="0"/>
              <a:t>BUT they have had little choice in the matter</a:t>
            </a:r>
          </a:p>
          <a:p>
            <a:pPr lvl="1"/>
            <a:endParaRPr lang="en-US" dirty="0"/>
          </a:p>
          <a:p>
            <a:r>
              <a:rPr lang="en-US" dirty="0" smtClean="0"/>
              <a:t>Best interests of the child must be the paramount consideration – cannot refuse to make an order that reflects the current status of the child</a:t>
            </a:r>
          </a:p>
          <a:p>
            <a:endParaRPr lang="en-US" dirty="0"/>
          </a:p>
          <a:p>
            <a:r>
              <a:rPr lang="en-US" dirty="0" smtClean="0"/>
              <a:t>Principles have given way to practicality</a:t>
            </a:r>
          </a:p>
          <a:p>
            <a:pPr lvl="1"/>
            <a:r>
              <a:rPr lang="en-US" dirty="0" smtClean="0"/>
              <a:t>Regulation AFTER the fact is futile</a:t>
            </a:r>
            <a:endParaRPr lang="en-US" dirty="0"/>
          </a:p>
        </p:txBody>
      </p:sp>
    </p:spTree>
    <p:extLst>
      <p:ext uri="{BB962C8B-B14F-4D97-AF65-F5344CB8AC3E}">
        <p14:creationId xmlns:p14="http://schemas.microsoft.com/office/powerpoint/2010/main" val="192435619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29</TotalTime>
  <Words>615</Words>
  <Application>Microsoft Macintosh PowerPoint</Application>
  <PresentationFormat>Widescreen</PresentationFormat>
  <Paragraphs>55</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Gill Sans MT</vt:lpstr>
      <vt:lpstr>Arial</vt:lpstr>
      <vt:lpstr>Parcel</vt:lpstr>
      <vt:lpstr>Surrogacy in england</vt:lpstr>
      <vt:lpstr>background</vt:lpstr>
      <vt:lpstr>Human fertilisation and embryology act 2008</vt:lpstr>
      <vt:lpstr>HFEA 2008, s54 (cont.)</vt:lpstr>
      <vt:lpstr>Commercial surrogacy</vt:lpstr>
      <vt:lpstr>6 month time limit</vt:lpstr>
      <vt:lpstr>consent</vt:lpstr>
      <vt:lpstr>conclusion</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Surrogacy in england</dc:title>
  <dc:creator>Claire Fenton-Glynn</dc:creator>
  <cp:lastModifiedBy>Claire Fenton-Glynn</cp:lastModifiedBy>
  <cp:revision>4</cp:revision>
  <dcterms:created xsi:type="dcterms:W3CDTF">2016-09-02T12:33:54Z</dcterms:created>
  <dcterms:modified xsi:type="dcterms:W3CDTF">2019-06-05T19:20:34Z</dcterms:modified>
</cp:coreProperties>
</file>