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3" r:id="rId1"/>
  </p:sldMasterIdLst>
  <p:notesMasterIdLst>
    <p:notesMasterId r:id="rId25"/>
  </p:notesMasterIdLst>
  <p:handoutMasterIdLst>
    <p:handoutMasterId r:id="rId26"/>
  </p:handoutMasterIdLst>
  <p:sldIdLst>
    <p:sldId id="256" r:id="rId2"/>
    <p:sldId id="327" r:id="rId3"/>
    <p:sldId id="328" r:id="rId4"/>
    <p:sldId id="329" r:id="rId5"/>
    <p:sldId id="330" r:id="rId6"/>
    <p:sldId id="317" r:id="rId7"/>
    <p:sldId id="335" r:id="rId8"/>
    <p:sldId id="349" r:id="rId9"/>
    <p:sldId id="332" r:id="rId10"/>
    <p:sldId id="351" r:id="rId11"/>
    <p:sldId id="341" r:id="rId12"/>
    <p:sldId id="350" r:id="rId13"/>
    <p:sldId id="352" r:id="rId14"/>
    <p:sldId id="345" r:id="rId15"/>
    <p:sldId id="342" r:id="rId16"/>
    <p:sldId id="343" r:id="rId17"/>
    <p:sldId id="338" r:id="rId18"/>
    <p:sldId id="347" r:id="rId19"/>
    <p:sldId id="354" r:id="rId20"/>
    <p:sldId id="355" r:id="rId21"/>
    <p:sldId id="353" r:id="rId22"/>
    <p:sldId id="340" r:id="rId23"/>
    <p:sldId id="348" r:id="rId24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51"/>
    <p:restoredTop sz="98592" autoAdjust="0"/>
  </p:normalViewPr>
  <p:slideViewPr>
    <p:cSldViewPr snapToGrid="0" snapToObjects="1">
      <p:cViewPr>
        <p:scale>
          <a:sx n="113" d="100"/>
          <a:sy n="113" d="100"/>
        </p:scale>
        <p:origin x="160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/>
          <a:lstStyle>
            <a:lvl1pPr algn="r">
              <a:defRPr sz="1200"/>
            </a:lvl1pPr>
          </a:lstStyle>
          <a:p>
            <a:fld id="{E4E74CA3-E9B0-4F46-8709-A34ED1B6DEF8}" type="datetimeFigureOut">
              <a:rPr lang="en-US" smtClean="0"/>
              <a:t>6/21/19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57590"/>
            <a:ext cx="3004820" cy="461010"/>
          </a:xfrm>
          <a:prstGeom prst="rect">
            <a:avLst/>
          </a:prstGeom>
        </p:spPr>
        <p:txBody>
          <a:bodyPr vert="horz" lIns="92301" tIns="46150" rIns="92301" bIns="46150" rtlCol="0" anchor="b"/>
          <a:lstStyle>
            <a:lvl1pPr algn="r">
              <a:defRPr sz="1200"/>
            </a:lvl1pPr>
          </a:lstStyle>
          <a:p>
            <a:fld id="{DB8FFD26-11B2-42A1-BF3F-3BB26B5B6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221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9B219-8CDE-8641-AC34-BEF5F43FBAC6}" type="datetimeFigureOut">
              <a:rPr lang="en-US" smtClean="0"/>
              <a:t>6/21/19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2238" y="1152525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437063"/>
            <a:ext cx="5546725" cy="3630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EDF27-410F-B148-9272-15EA3CC83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0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537C89-206A-C448-9C5B-55ABD9675C6A}" type="datetime4">
              <a:rPr lang="en-US" smtClean="0"/>
              <a:t>June 22, 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Courtney G. Joslin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22398-6D2A-D14A-8892-203FD97A7754}" type="datetime4">
              <a:rPr lang="en-US" smtClean="0"/>
              <a:t>June 22,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207031-C187-A14B-BED2-61824E060DB4}" type="datetime4">
              <a:rPr lang="en-US" smtClean="0"/>
              <a:t>June 22,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75F3-999A-4943-B1C0-FA52ACCE7B8C}" type="datetime4">
              <a:rPr lang="en-US" smtClean="0"/>
              <a:t>June 22,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CC557-ADCD-8248-B5BE-09E765DE09DE}" type="datetime4">
              <a:rPr lang="en-US" smtClean="0"/>
              <a:t>June 22, 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92AEDE-03F2-4143-88E9-EFB02F89927F}" type="datetime4">
              <a:rPr lang="en-US" smtClean="0"/>
              <a:t>June 22, 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© Courtney G. Joslin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C8FD06-35CE-6E45-9887-65EC6F0319D9}" type="datetime4">
              <a:rPr lang="en-US" smtClean="0"/>
              <a:t>June 22, 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© Courtney G. Joslin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6EC9-D7E7-0640-BDE2-8B5BFE5A0548}" type="datetime4">
              <a:rPr lang="en-US" smtClean="0"/>
              <a:t>June 22,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0C3D-8C84-B443-900C-73E7DBDB7F1D}" type="datetime4">
              <a:rPr lang="en-US" smtClean="0"/>
              <a:t>June 22,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B0218-E57E-1446-931D-3C26B1BB33C4}" type="datetime4">
              <a:rPr lang="en-US" smtClean="0"/>
              <a:t>June 22,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Courtney G. Joslin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6B25B65-0A33-B649-94EC-D726525F6F07}" type="datetime4">
              <a:rPr lang="en-US" smtClean="0"/>
              <a:t>June 22, 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/>
              <a:t>© Courtney G. Joslin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950DA1-8DAC-274F-A692-3B9ACCE53CCA}" type="datetime4">
              <a:rPr lang="en-US" smtClean="0"/>
              <a:t>June 22, 2019</a:t>
            </a:fld>
            <a:endParaRPr lang="en-US" dirty="0" err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© Courtney G. Joslin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562" y="406484"/>
            <a:ext cx="8255310" cy="1982203"/>
          </a:xfrm>
        </p:spPr>
        <p:txBody>
          <a:bodyPr>
            <a:normAutofit/>
          </a:bodyPr>
          <a:lstStyle/>
          <a:p>
            <a:r>
              <a:rPr lang="en-US" dirty="0"/>
              <a:t>Surrogacy in the </a:t>
            </a:r>
            <a:r>
              <a:rPr lang="en-US" dirty="0" err="1"/>
              <a:t>U.s.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An overview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937" y="2388688"/>
            <a:ext cx="7648263" cy="181995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Courtney G. Joslin </a:t>
            </a:r>
          </a:p>
          <a:p>
            <a:pPr>
              <a:spcBef>
                <a:spcPts val="0"/>
              </a:spcBef>
            </a:pPr>
            <a:r>
              <a:rPr lang="en-US" dirty="0"/>
              <a:t>UC Davis School of Law</a:t>
            </a:r>
          </a:p>
          <a:p>
            <a:pPr>
              <a:spcBef>
                <a:spcPts val="0"/>
              </a:spcBef>
            </a:pPr>
            <a:r>
              <a:rPr lang="en-US" dirty="0" err="1"/>
              <a:t>cgjoslin@ucdavis.edu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694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New sub-trends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8AD8"/>
                </a:solidFill>
              </a:rPr>
              <a:t>More inclusive rules regarding intended parents</a:t>
            </a:r>
          </a:p>
          <a:p>
            <a:endParaRPr lang="en-US" sz="1200" dirty="0"/>
          </a:p>
          <a:p>
            <a:r>
              <a:rPr lang="en-US" dirty="0"/>
              <a:t>Rules that better protect the interests of people acting as surrogates</a:t>
            </a:r>
          </a:p>
          <a:p>
            <a:endParaRPr lang="en-US" sz="1200" dirty="0"/>
          </a:p>
          <a:p>
            <a:r>
              <a:rPr lang="en-US" dirty="0"/>
              <a:t>Regulation of surrogacy brokers</a:t>
            </a:r>
          </a:p>
          <a:p>
            <a:endParaRPr lang="en-US" sz="1200" dirty="0"/>
          </a:p>
          <a:p>
            <a:r>
              <a:rPr lang="en-US" dirty="0"/>
              <a:t>Access to information about gamete providers</a:t>
            </a:r>
          </a:p>
          <a:p>
            <a:endParaRPr lang="en-US" sz="1200" dirty="0"/>
          </a:p>
          <a:p>
            <a:r>
              <a:rPr lang="en-US" dirty="0"/>
              <a:t>Genetic (aka traditional) vs. gestational surrogacy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053CA-9CD1-E143-8004-383C921D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244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1672967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Intended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Older statutes:</a:t>
            </a:r>
          </a:p>
          <a:p>
            <a:pPr lvl="1"/>
            <a:r>
              <a:rPr lang="en-US" sz="2800" dirty="0"/>
              <a:t>“The intended parents </a:t>
            </a:r>
            <a:r>
              <a:rPr lang="en-US" sz="2800" dirty="0">
                <a:solidFill>
                  <a:srgbClr val="FF8AD8"/>
                </a:solidFill>
              </a:rPr>
              <a:t>must be married to each other</a:t>
            </a:r>
            <a:r>
              <a:rPr lang="en-US" sz="2800" dirty="0"/>
              <a:t>."</a:t>
            </a:r>
          </a:p>
          <a:p>
            <a:pPr lvl="1"/>
            <a:r>
              <a:rPr lang="en-US" sz="2400" dirty="0"/>
              <a:t>Tex. Fam. Code Ann. § 160.754(b) (enacted 2001)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490B1-EDAE-464D-848B-29D8EF68A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244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572397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Intended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Newer statutes:</a:t>
            </a:r>
          </a:p>
          <a:p>
            <a:pPr lvl="1"/>
            <a:r>
              <a:rPr lang="en-US" dirty="0"/>
              <a:t>“‘Intended parent’ means an </a:t>
            </a:r>
            <a:r>
              <a:rPr lang="en-US" dirty="0">
                <a:solidFill>
                  <a:srgbClr val="FF8AD8"/>
                </a:solidFill>
              </a:rPr>
              <a:t>individual, married or unmarried, </a:t>
            </a:r>
            <a:r>
              <a:rPr lang="en-US" dirty="0"/>
              <a:t>who manifests an intent to be legally bound as a parent of a child conceived by assisted reproduction.”</a:t>
            </a:r>
          </a:p>
          <a:p>
            <a:pPr lvl="1"/>
            <a:r>
              <a:rPr lang="en-US" dirty="0"/>
              <a:t>Wash. Rev. Code § 26.26A.010(13) (enacted 2018)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64823-7F2B-D249-B879-D30AFA25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0132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New sub-trends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More inclusive rules regarding intended parents</a:t>
            </a:r>
          </a:p>
          <a:p>
            <a:endParaRPr lang="en-US" sz="1200" dirty="0"/>
          </a:p>
          <a:p>
            <a:r>
              <a:rPr lang="en-US" dirty="0">
                <a:solidFill>
                  <a:srgbClr val="FF8AD8"/>
                </a:solidFill>
              </a:rPr>
              <a:t>Rules that better protect the interests of persons acting as surrogates</a:t>
            </a:r>
          </a:p>
          <a:p>
            <a:endParaRPr lang="en-US" sz="1200" dirty="0"/>
          </a:p>
          <a:p>
            <a:r>
              <a:rPr lang="en-US" dirty="0"/>
              <a:t>Regulation of surrogacy brokers</a:t>
            </a:r>
          </a:p>
          <a:p>
            <a:endParaRPr lang="en-US" sz="1200" dirty="0"/>
          </a:p>
          <a:p>
            <a:r>
              <a:rPr lang="en-US" dirty="0"/>
              <a:t>Access to information about gamete providers</a:t>
            </a:r>
          </a:p>
          <a:p>
            <a:endParaRPr lang="en-US" sz="1200" dirty="0"/>
          </a:p>
          <a:p>
            <a:r>
              <a:rPr lang="en-US" dirty="0"/>
              <a:t>Genetic (aka traditional) vs. gestational surrogacy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54239-DE8D-2A49-A084-A26A00D7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78577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783825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“(7) The woman acting as a surrogate and the intended parent or parents must have </a:t>
            </a:r>
            <a:r>
              <a:rPr lang="en-US" dirty="0">
                <a:solidFill>
                  <a:srgbClr val="FF8AD8"/>
                </a:solidFill>
              </a:rPr>
              <a:t>independent legal representation throughout the surrogacy arrangement </a:t>
            </a:r>
            <a:r>
              <a:rPr lang="en-US" dirty="0"/>
              <a:t>regarding the terms of the surrogacy agreement and the potential legal consequences of the agreement, and each counsel must be identified in the surrogacy agreement.</a:t>
            </a:r>
          </a:p>
          <a:p>
            <a:r>
              <a:rPr lang="en-US" dirty="0"/>
              <a:t>(8) The </a:t>
            </a:r>
            <a:r>
              <a:rPr lang="en-US" dirty="0">
                <a:solidFill>
                  <a:srgbClr val="FF8AD8"/>
                </a:solidFill>
              </a:rPr>
              <a:t>intended parent or parents must pay</a:t>
            </a:r>
            <a:r>
              <a:rPr lang="en-US" dirty="0"/>
              <a:t> for independent legal representation for the woman acting as a surrogate.”</a:t>
            </a:r>
          </a:p>
          <a:p>
            <a:pPr lvl="1"/>
            <a:r>
              <a:rPr lang="en-US" dirty="0"/>
              <a:t>Wash. Rev. Code Ann. § 26.26A.710 (enacted 2018)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0046D-F0C4-9445-960D-FEB1DDFB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78578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6463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Bodily and decision-making autonomy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u="sng" dirty="0"/>
              <a:t>Older statutes:</a:t>
            </a:r>
          </a:p>
          <a:p>
            <a:pPr lvl="1"/>
            <a:r>
              <a:rPr lang="en-US" dirty="0"/>
              <a:t>Permits enforcement of agreements that require the person acting as a surrogate:</a:t>
            </a:r>
          </a:p>
          <a:p>
            <a:pPr lvl="2"/>
            <a:r>
              <a:rPr lang="en-US" sz="2500" dirty="0"/>
              <a:t>to “</a:t>
            </a:r>
            <a:r>
              <a:rPr lang="en-US" sz="2500" dirty="0">
                <a:solidFill>
                  <a:srgbClr val="FF8AD8"/>
                </a:solidFill>
              </a:rPr>
              <a:t>undergo all medical exams, treatments, and fetal monitoring procedures </a:t>
            </a:r>
            <a:r>
              <a:rPr lang="en-US" sz="2500" dirty="0"/>
              <a:t>that the physician recommended for the success of the pregnancy”</a:t>
            </a:r>
          </a:p>
          <a:p>
            <a:pPr lvl="2"/>
            <a:r>
              <a:rPr lang="en-US" sz="2500" dirty="0"/>
              <a:t>to “</a:t>
            </a:r>
            <a:r>
              <a:rPr lang="en-US" sz="2500" dirty="0">
                <a:solidFill>
                  <a:srgbClr val="FF8AD8"/>
                </a:solidFill>
              </a:rPr>
              <a:t>abstain from any activities </a:t>
            </a:r>
            <a:r>
              <a:rPr lang="en-US" sz="2500" dirty="0"/>
              <a:t>that the intended parent or parents or the physician reasonably believes to be harmful to the pregnancy.”</a:t>
            </a:r>
          </a:p>
          <a:p>
            <a:pPr lvl="2"/>
            <a:r>
              <a:rPr lang="en-US" dirty="0"/>
              <a:t>750 Ill. Comp. Stat. 47/25(c) (enacted 2004)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97E31-2E9D-334F-A1EF-7E72D0E8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6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94853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/>
              <a:t>Bodily and decision-making autonomy of the person acting as a surrogate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u="sng" dirty="0"/>
              <a:t>Newer Statutes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“The agreement </a:t>
            </a:r>
            <a:r>
              <a:rPr lang="en-US" dirty="0">
                <a:solidFill>
                  <a:srgbClr val="FF8AD8"/>
                </a:solidFill>
              </a:rPr>
              <a:t>must permit the woman acting as a surrogate to make all health and welfare decisions </a:t>
            </a:r>
            <a:r>
              <a:rPr lang="en-US" dirty="0"/>
              <a:t>regarding herself and her pregnancy and, notwithstanding any other provisions in this chapter, </a:t>
            </a:r>
            <a:r>
              <a:rPr lang="en-US" dirty="0">
                <a:solidFill>
                  <a:srgbClr val="FF8AD8"/>
                </a:solidFill>
              </a:rPr>
              <a:t>provisions in the agreement to the contrary are void and unenforceable</a:t>
            </a:r>
            <a:r>
              <a:rPr lang="en-US" dirty="0"/>
              <a:t>. This chapter does not diminish the right of the woman acting as a surrogate to terminate her pregnancy.”</a:t>
            </a:r>
          </a:p>
          <a:p>
            <a:pPr lvl="1"/>
            <a:r>
              <a:rPr lang="en-US" dirty="0"/>
              <a:t>Wash. Rev. Code § 26.26A.715(1)(g) (enacted 2018)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BBCA8-B23F-A243-9D7D-90AF49EBD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646204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of surrogacy brokers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111" y="1600199"/>
            <a:ext cx="8370937" cy="47667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Requires funds to be deposited into a licensed escrow account; </a:t>
            </a:r>
          </a:p>
          <a:p>
            <a:endParaRPr lang="en-US" sz="1000" dirty="0"/>
          </a:p>
          <a:p>
            <a:r>
              <a:rPr lang="en-US" dirty="0"/>
              <a:t>Prohibits a broker entity from being owned or managed by a lawyer representing a party or a health care provider providing services to a party; </a:t>
            </a:r>
          </a:p>
          <a:p>
            <a:endParaRPr lang="en-US" sz="1100" dirty="0"/>
          </a:p>
          <a:p>
            <a:r>
              <a:rPr lang="en-US" dirty="0"/>
              <a:t>Prohibits payment of fees to a broker from an attorney representing a party or from a health care provider involved in the arrangement. </a:t>
            </a:r>
          </a:p>
          <a:p>
            <a:endParaRPr lang="en-US" sz="1100" dirty="0"/>
          </a:p>
          <a:p>
            <a:r>
              <a:rPr lang="en-US" sz="3100" dirty="0"/>
              <a:t>Wash. Rev. Code § 19.380.010 (enacted 2018)</a:t>
            </a:r>
          </a:p>
          <a:p>
            <a:pPr lvl="1"/>
            <a:endParaRPr lang="en-US" sz="2600" dirty="0"/>
          </a:p>
          <a:p>
            <a:pPr lvl="1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61D00-4D06-624C-ACC7-C90E346A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6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536013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about gamete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111" y="1600200"/>
            <a:ext cx="8370937" cy="4857044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(1) [On request of the child at age 18], [the collecting] gamete bank … shall make a good faith effort to provide the child </a:t>
            </a:r>
            <a:r>
              <a:rPr lang="en-US" sz="3200" dirty="0">
                <a:solidFill>
                  <a:srgbClr val="FF8AD8"/>
                </a:solidFill>
              </a:rPr>
              <a:t>with identifying information of the donor who provided the gametes, unless the donor signed and did not withdraw a declaration [of non-identity release</a:t>
            </a:r>
            <a:r>
              <a:rPr lang="en-US" sz="3200" dirty="0"/>
              <a:t>] …</a:t>
            </a:r>
          </a:p>
          <a:p>
            <a:r>
              <a:rPr lang="en-US" sz="3200" dirty="0"/>
              <a:t>(2) … [On request of the child at age 18] or, if the child is a minor, by a parent or guardian of the child, [the collecting] gamete bank … shall make a good faith effort to provide the child or … the parent or guardian … </a:t>
            </a:r>
            <a:r>
              <a:rPr lang="en-US" sz="3200" dirty="0">
                <a:solidFill>
                  <a:srgbClr val="FF8AD8"/>
                </a:solidFill>
              </a:rPr>
              <a:t>access to nonidentifying medical history of the donor</a:t>
            </a:r>
            <a:r>
              <a:rPr lang="en-US" sz="3200" dirty="0"/>
              <a:t>.</a:t>
            </a:r>
          </a:p>
          <a:p>
            <a:r>
              <a:rPr lang="en-US" sz="3200" dirty="0"/>
              <a:t>Wash. Rev. Code § 26.26A.820 (enacted 2018)</a:t>
            </a:r>
          </a:p>
          <a:p>
            <a:endParaRPr lang="en-US" sz="3200" dirty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AABEB-D3EB-1E4F-BBB8-F3836C5C8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916991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New sub-trends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More inclusive rules regarding intended parents</a:t>
            </a:r>
          </a:p>
          <a:p>
            <a:endParaRPr lang="en-US" sz="1200" dirty="0"/>
          </a:p>
          <a:p>
            <a:r>
              <a:rPr lang="en-US" dirty="0"/>
              <a:t>Rules that better protect the interests of persons acting as surrogates</a:t>
            </a:r>
          </a:p>
          <a:p>
            <a:endParaRPr lang="en-US" sz="1200" dirty="0"/>
          </a:p>
          <a:p>
            <a:r>
              <a:rPr lang="en-US" dirty="0"/>
              <a:t>Regulation of surrogacy brokers</a:t>
            </a:r>
          </a:p>
          <a:p>
            <a:endParaRPr lang="en-US" sz="1200" dirty="0"/>
          </a:p>
          <a:p>
            <a:r>
              <a:rPr lang="en-US" dirty="0"/>
              <a:t>Access to information about gamete providers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E263F-A67B-804C-9B75-5305978C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525170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C935C-E770-3F4D-B2CB-E06DB24CE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1980s – 1990s: First wave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503F5-6F18-B043-B7F2-1982E74BF3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9644" y="1600199"/>
            <a:ext cx="8635999" cy="5376333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>
                <a:solidFill>
                  <a:srgbClr val="FF8AD8"/>
                </a:solidFill>
              </a:rPr>
              <a:t>Jurisdictions banning (some types of) surrogacy: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Arizona (1989)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Indiana (1988) (banning gestational and genetic surrogacy)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Kentucky (1988) (banning compensated genetic surrogacy)</a:t>
            </a:r>
          </a:p>
          <a:p>
            <a:pPr lvl="1"/>
            <a:r>
              <a:rPr lang="en-US" sz="3300" strike="sngStrike" dirty="0"/>
              <a:t>Louisiana (1987) (banning compensated genetic) </a:t>
            </a:r>
            <a:r>
              <a:rPr lang="en-US" sz="3300" dirty="0"/>
              <a:t>Amended 2016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Michigan (1988) (civil ban + potential criminal penalties)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Nebraska (1988) (banning compensated agreements)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New York (1992) (civil ban + civil &amp; criminal penalties)</a:t>
            </a:r>
          </a:p>
          <a:p>
            <a:pPr lvl="1"/>
            <a:r>
              <a:rPr lang="en-US" sz="3300" dirty="0">
                <a:solidFill>
                  <a:srgbClr val="FF8AD8"/>
                </a:solidFill>
              </a:rPr>
              <a:t>North Dakota (1989) (banning genetic surrogacy)</a:t>
            </a:r>
          </a:p>
          <a:p>
            <a:pPr lvl="1"/>
            <a:r>
              <a:rPr lang="en-US" sz="3300" strike="sngStrike" dirty="0"/>
              <a:t>Utah (1989) (civil ban + criminal penalties) </a:t>
            </a:r>
            <a:r>
              <a:rPr lang="en-US" sz="3300" dirty="0"/>
              <a:t>Repealed 2008</a:t>
            </a:r>
          </a:p>
          <a:p>
            <a:pPr lvl="1"/>
            <a:r>
              <a:rPr lang="en-US" sz="3300" strike="sngStrike" dirty="0"/>
              <a:t>Washington (1989) (banning compensated only) </a:t>
            </a:r>
            <a:r>
              <a:rPr lang="en-US" sz="3300" dirty="0"/>
              <a:t>Repealed 2018</a:t>
            </a:r>
          </a:p>
          <a:p>
            <a:pPr lvl="1"/>
            <a:r>
              <a:rPr lang="en-US" sz="3300" strike="sngStrike" dirty="0"/>
              <a:t>District of Columbia (1992) </a:t>
            </a:r>
            <a:r>
              <a:rPr lang="en-US" sz="3300" dirty="0"/>
              <a:t>Repealed 2017</a:t>
            </a:r>
          </a:p>
          <a:p>
            <a:pPr marL="365760" lvl="1" indent="0">
              <a:buNone/>
            </a:pPr>
            <a:endParaRPr lang="en-US" sz="1100" dirty="0"/>
          </a:p>
          <a:p>
            <a:pPr marL="365760" lvl="1" indent="0">
              <a:buNone/>
            </a:pPr>
            <a:r>
              <a:rPr lang="en-US" dirty="0"/>
              <a:t>* Year in parentheses reflects the year in which the legislation was enacted.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ECFA1-DC4B-4545-8823-19FB846A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7644" y="6446837"/>
            <a:ext cx="8274756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10670952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New sub-trends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More inclusive rules regarding intended parents</a:t>
            </a:r>
          </a:p>
          <a:p>
            <a:endParaRPr lang="en-US" sz="1200" dirty="0"/>
          </a:p>
          <a:p>
            <a:r>
              <a:rPr lang="en-US" dirty="0"/>
              <a:t>Rules that better protect the interests of persons acting as surrogates</a:t>
            </a:r>
          </a:p>
          <a:p>
            <a:endParaRPr lang="en-US" sz="1200" dirty="0"/>
          </a:p>
          <a:p>
            <a:r>
              <a:rPr lang="en-US" dirty="0"/>
              <a:t>Regulation of surrogacy brokers</a:t>
            </a:r>
          </a:p>
          <a:p>
            <a:endParaRPr lang="en-US" sz="1200" dirty="0"/>
          </a:p>
          <a:p>
            <a:r>
              <a:rPr lang="en-US" dirty="0"/>
              <a:t>Access to information about gamete providers</a:t>
            </a:r>
          </a:p>
          <a:p>
            <a:endParaRPr lang="en-US" sz="1200" dirty="0"/>
          </a:p>
          <a:p>
            <a:r>
              <a:rPr lang="en-US" dirty="0">
                <a:solidFill>
                  <a:srgbClr val="FF8AD8"/>
                </a:solidFill>
              </a:rPr>
              <a:t>Gestational vs. genetic (aka traditional) surrogacy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CBB88-1EC0-044A-BB08-F9DF2F86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9203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768083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Gestational surrogacy: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8927" y="1704622"/>
            <a:ext cx="8531409" cy="4839296"/>
          </a:xfrm>
        </p:spPr>
        <p:txBody>
          <a:bodyPr numCol="2">
            <a:normAutofit fontScale="92500" lnSpcReduction="10000"/>
          </a:bodyPr>
          <a:lstStyle/>
          <a:p>
            <a:r>
              <a:rPr lang="en-US" dirty="0"/>
              <a:t>Arkansas (1985)</a:t>
            </a:r>
          </a:p>
          <a:p>
            <a:r>
              <a:rPr lang="en-US" dirty="0"/>
              <a:t>California (2012) </a:t>
            </a:r>
          </a:p>
          <a:p>
            <a:r>
              <a:rPr lang="en-US" dirty="0"/>
              <a:t>Delaware (2013)</a:t>
            </a:r>
          </a:p>
          <a:p>
            <a:r>
              <a:rPr lang="en-US" dirty="0"/>
              <a:t>Florida (1988; 1993)</a:t>
            </a:r>
          </a:p>
          <a:p>
            <a:r>
              <a:rPr lang="en-US" dirty="0"/>
              <a:t>Illinois (2005)</a:t>
            </a:r>
          </a:p>
          <a:p>
            <a:r>
              <a:rPr lang="en-US" dirty="0"/>
              <a:t>Louisiana (2016)</a:t>
            </a:r>
          </a:p>
          <a:p>
            <a:r>
              <a:rPr lang="en-US" dirty="0"/>
              <a:t>Maine (2015)</a:t>
            </a:r>
          </a:p>
          <a:p>
            <a:r>
              <a:rPr lang="en-US" dirty="0"/>
              <a:t>Nevada (2013)</a:t>
            </a:r>
          </a:p>
          <a:p>
            <a:r>
              <a:rPr lang="en-US" dirty="0"/>
              <a:t>New Hampshire (2015)</a:t>
            </a:r>
          </a:p>
          <a:p>
            <a:r>
              <a:rPr lang="en-US" dirty="0"/>
              <a:t>New Jersey (2018)</a:t>
            </a:r>
          </a:p>
          <a:p>
            <a:r>
              <a:rPr lang="en-US" dirty="0"/>
              <a:t>Oklahoma (2019)</a:t>
            </a:r>
          </a:p>
          <a:p>
            <a:r>
              <a:rPr lang="en-US" dirty="0"/>
              <a:t>Texas (2001)</a:t>
            </a:r>
          </a:p>
          <a:p>
            <a:r>
              <a:rPr lang="en-US" dirty="0"/>
              <a:t>Utah (2008)</a:t>
            </a:r>
          </a:p>
          <a:p>
            <a:r>
              <a:rPr lang="en-US" dirty="0"/>
              <a:t>Vermont (2018)</a:t>
            </a:r>
          </a:p>
          <a:p>
            <a:r>
              <a:rPr lang="en-US" dirty="0"/>
              <a:t>Virginia (1991, amended 2019)</a:t>
            </a:r>
          </a:p>
          <a:p>
            <a:r>
              <a:rPr lang="en-US" dirty="0"/>
              <a:t>Washington (2018)</a:t>
            </a:r>
          </a:p>
          <a:p>
            <a:r>
              <a:rPr lang="en-US" dirty="0"/>
              <a:t>D.C. (2017)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89F255-1AE9-8948-A09B-775D0238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244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276838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6723-7691-3043-BE52-8E76DBD0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Surrogacy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E6ABB-1186-274E-8685-8890C9FBED5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5111" y="1600200"/>
            <a:ext cx="8523111" cy="4495800"/>
          </a:xfrm>
        </p:spPr>
        <p:txBody>
          <a:bodyPr/>
          <a:lstStyle/>
          <a:p>
            <a:r>
              <a:rPr lang="en-US" dirty="0"/>
              <a:t>Statutes that permit &amp; regulate </a:t>
            </a:r>
            <a:r>
              <a:rPr lang="en-US" dirty="0">
                <a:solidFill>
                  <a:srgbClr val="FF8AD8"/>
                </a:solidFill>
              </a:rPr>
              <a:t>genetic </a:t>
            </a:r>
            <a:r>
              <a:rPr lang="en-US" dirty="0"/>
              <a:t>surrogacy:</a:t>
            </a:r>
          </a:p>
          <a:p>
            <a:pPr lvl="1"/>
            <a:r>
              <a:rPr lang="en-US" dirty="0"/>
              <a:t>Maine (2015) (family members only)</a:t>
            </a:r>
          </a:p>
          <a:p>
            <a:pPr lvl="1"/>
            <a:r>
              <a:rPr lang="en-US" dirty="0"/>
              <a:t>Florida (1988; 1993; 2003) (different rules)</a:t>
            </a:r>
          </a:p>
          <a:p>
            <a:pPr lvl="1"/>
            <a:r>
              <a:rPr lang="en-US" dirty="0"/>
              <a:t>Virginia (1991) (different rules)</a:t>
            </a:r>
          </a:p>
          <a:p>
            <a:pPr lvl="1"/>
            <a:r>
              <a:rPr lang="en-US" dirty="0"/>
              <a:t>Vermont (2018) (family members only) </a:t>
            </a:r>
          </a:p>
          <a:p>
            <a:pPr lvl="1"/>
            <a:r>
              <a:rPr lang="en-US" dirty="0"/>
              <a:t>Washington (2018) (different rules)</a:t>
            </a:r>
          </a:p>
          <a:p>
            <a:pPr lvl="1"/>
            <a:r>
              <a:rPr lang="en-US" dirty="0"/>
              <a:t>DC (2017) (different rules) </a:t>
            </a:r>
            <a:br>
              <a:rPr lang="en-US" dirty="0"/>
            </a:b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CC50F-39A5-D64A-9535-D521B02A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12445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599873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562" y="406484"/>
            <a:ext cx="8255310" cy="1982203"/>
          </a:xfrm>
        </p:spPr>
        <p:txBody>
          <a:bodyPr>
            <a:normAutofit/>
          </a:bodyPr>
          <a:lstStyle/>
          <a:p>
            <a:r>
              <a:rPr lang="en-US" dirty="0"/>
              <a:t>Surrogacy in the </a:t>
            </a:r>
            <a:r>
              <a:rPr lang="en-US" dirty="0" err="1"/>
              <a:t>U.s.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An overview</a:t>
            </a:r>
            <a:endParaRPr lang="en-US" sz="3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9937" y="2388688"/>
            <a:ext cx="7648263" cy="181995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Courtney G. Joslin </a:t>
            </a:r>
          </a:p>
          <a:p>
            <a:pPr>
              <a:spcBef>
                <a:spcPts val="0"/>
              </a:spcBef>
            </a:pPr>
            <a:r>
              <a:rPr lang="en-US" dirty="0"/>
              <a:t>UC Davis School of Law</a:t>
            </a:r>
          </a:p>
          <a:p>
            <a:pPr>
              <a:spcBef>
                <a:spcPts val="0"/>
              </a:spcBef>
            </a:pPr>
            <a:r>
              <a:rPr lang="en-US" dirty="0" err="1"/>
              <a:t>cgjoslin@ucdavis.edu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2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8395-1BCF-0545-AEA1-49B8ECAD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1980s – 1990s: Statutory bans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F6D1-460D-D545-80C3-81BBCF4877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2902"/>
          </a:xfrm>
        </p:spPr>
        <p:txBody>
          <a:bodyPr>
            <a:normAutofit/>
          </a:bodyPr>
          <a:lstStyle/>
          <a:p>
            <a:r>
              <a:rPr lang="en-US" dirty="0"/>
              <a:t>Civil prohibition:</a:t>
            </a:r>
          </a:p>
          <a:p>
            <a:pPr lvl="1"/>
            <a:r>
              <a:rPr lang="en-US" dirty="0"/>
              <a:t>“No person may enter into, induce, arrange, procure or otherwise assist in the formation of a surrogate parentage contract.”</a:t>
            </a:r>
          </a:p>
          <a:p>
            <a:pPr lvl="1"/>
            <a:r>
              <a:rPr lang="en-US" dirty="0"/>
              <a:t>Ariz. Rev. Stat. Ann. § 25-218(A)</a:t>
            </a:r>
          </a:p>
          <a:p>
            <a:pPr lvl="1"/>
            <a:endParaRPr lang="en-US" dirty="0"/>
          </a:p>
          <a:p>
            <a:r>
              <a:rPr lang="en-US" dirty="0"/>
              <a:t>Rendering agreement void:</a:t>
            </a:r>
          </a:p>
          <a:p>
            <a:pPr lvl="1"/>
            <a:r>
              <a:rPr lang="en-US" b="1" dirty="0"/>
              <a:t>“</a:t>
            </a:r>
            <a:r>
              <a:rPr lang="en-US" dirty="0"/>
              <a:t>A surrogate parentage contract is </a:t>
            </a:r>
            <a:r>
              <a:rPr lang="en-US" dirty="0">
                <a:solidFill>
                  <a:srgbClr val="FF8AD8"/>
                </a:solidFill>
              </a:rPr>
              <a:t>void and unenforceable </a:t>
            </a:r>
            <a:r>
              <a:rPr lang="en-US" dirty="0"/>
              <a:t>as contrary to public policy.”</a:t>
            </a:r>
          </a:p>
          <a:p>
            <a:pPr lvl="1"/>
            <a:r>
              <a:rPr lang="en-US" dirty="0"/>
              <a:t>Mich. Comp. Laws § 722.855 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159A36-4E88-6E40-9F9F-D26DEA70F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23733" y="6423102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826587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8395-1BCF-0545-AEA1-49B8ECAD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1980s – 1990s: Statutory bans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6F6D1-460D-D545-80C3-81BBCF4877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2862" y="1600199"/>
            <a:ext cx="8393186" cy="4900961"/>
          </a:xfrm>
        </p:spPr>
        <p:txBody>
          <a:bodyPr>
            <a:normAutofit fontScale="85000" lnSpcReduction="20000"/>
          </a:bodyPr>
          <a:lstStyle/>
          <a:p>
            <a:r>
              <a:rPr lang="en-US" sz="3700" dirty="0"/>
              <a:t>Civil penalties:</a:t>
            </a:r>
          </a:p>
          <a:p>
            <a:pPr lvl="1"/>
            <a:r>
              <a:rPr lang="en-US" sz="2800" dirty="0"/>
              <a:t>“Any other person or entity who … assists in the formation of a surrogate parenting contract for … </a:t>
            </a:r>
            <a:r>
              <a:rPr lang="en-US" sz="2800" dirty="0">
                <a:solidFill>
                  <a:srgbClr val="FF8AD8"/>
                </a:solidFill>
              </a:rPr>
              <a:t>compensation</a:t>
            </a:r>
            <a:r>
              <a:rPr lang="en-US" sz="2800" dirty="0"/>
              <a:t> ... shall be subject to </a:t>
            </a:r>
            <a:r>
              <a:rPr lang="en-US" sz="2800" dirty="0">
                <a:solidFill>
                  <a:srgbClr val="FF8AD8"/>
                </a:solidFill>
              </a:rPr>
              <a:t>a civil penalty not to exceed ten thousand dollars</a:t>
            </a:r>
            <a:r>
              <a:rPr lang="en-US" sz="2800" dirty="0"/>
              <a:t>.”</a:t>
            </a:r>
          </a:p>
          <a:p>
            <a:pPr lvl="1"/>
            <a:r>
              <a:rPr lang="en-US" sz="2800" dirty="0"/>
              <a:t>NY Dom. Rel. Law § 123 (b)</a:t>
            </a:r>
          </a:p>
          <a:p>
            <a:pPr lvl="1"/>
            <a:endParaRPr lang="en-US" dirty="0"/>
          </a:p>
          <a:p>
            <a:r>
              <a:rPr lang="en-US" sz="3700" dirty="0"/>
              <a:t>Criminal penalties:</a:t>
            </a:r>
          </a:p>
          <a:p>
            <a:pPr lvl="1"/>
            <a:r>
              <a:rPr lang="en-US" sz="2800" dirty="0"/>
              <a:t>“A </a:t>
            </a:r>
            <a:r>
              <a:rPr lang="en-US" sz="2800" dirty="0">
                <a:solidFill>
                  <a:srgbClr val="FF8AD8"/>
                </a:solidFill>
              </a:rPr>
              <a:t>participating party </a:t>
            </a:r>
            <a:r>
              <a:rPr lang="en-US" sz="2800" dirty="0"/>
              <a:t>… who knowingly enters into a surrogate parentage contract for </a:t>
            </a:r>
            <a:r>
              <a:rPr lang="en-US" sz="2800" dirty="0">
                <a:solidFill>
                  <a:srgbClr val="FF8AD8"/>
                </a:solidFill>
              </a:rPr>
              <a:t>compensation</a:t>
            </a:r>
            <a:r>
              <a:rPr lang="en-US" sz="2800" dirty="0"/>
              <a:t> is </a:t>
            </a:r>
            <a:r>
              <a:rPr lang="en-US" sz="2800" dirty="0">
                <a:solidFill>
                  <a:srgbClr val="FF8AD8"/>
                </a:solidFill>
              </a:rPr>
              <a:t>guilty of a misdemeanor punishable by a fine of not more than $10,000.00 or imprisonment for not more than 1 year, or both</a:t>
            </a:r>
            <a:r>
              <a:rPr lang="en-US" sz="2800" dirty="0"/>
              <a:t>.”</a:t>
            </a:r>
          </a:p>
          <a:p>
            <a:pPr lvl="1"/>
            <a:r>
              <a:rPr lang="en-US" sz="2800" dirty="0"/>
              <a:t>Mich. Comp. Laws § 722.859(2)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D32CD-F54C-BF47-9348-1289599C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6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93762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620BD-B2A9-AF4E-95A8-3C04375BC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1980s – 1990s: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5F2D-FCE9-F940-AB43-E29A01EA4FD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Potential exploitation of women, especially poor women and women of color.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Concern that reinforced stereotyped views of women as defined by their connection to reproduction.</a:t>
            </a:r>
          </a:p>
          <a:p>
            <a:endParaRPr lang="en-US" sz="1000" dirty="0"/>
          </a:p>
          <a:p>
            <a:r>
              <a:rPr lang="en-US" dirty="0"/>
              <a:t>Potential harm to children and society.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0F09AF-215F-674C-8C1D-0B003089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0693" y="6446837"/>
            <a:ext cx="8277922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93317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Second wave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8927" y="2308302"/>
            <a:ext cx="8531409" cy="4235616"/>
          </a:xfrm>
        </p:spPr>
        <p:txBody>
          <a:bodyPr numCol="2">
            <a:normAutofit fontScale="92500" lnSpcReduction="20000"/>
          </a:bodyPr>
          <a:lstStyle/>
          <a:p>
            <a:r>
              <a:rPr lang="en-US" dirty="0"/>
              <a:t>Arkansas (1985)</a:t>
            </a:r>
          </a:p>
          <a:p>
            <a:r>
              <a:rPr lang="en-US" dirty="0"/>
              <a:t>California (2012) </a:t>
            </a:r>
          </a:p>
          <a:p>
            <a:r>
              <a:rPr lang="en-US" dirty="0"/>
              <a:t>Delaware (2013)</a:t>
            </a:r>
          </a:p>
          <a:p>
            <a:r>
              <a:rPr lang="en-US" dirty="0"/>
              <a:t>Florida (1988; 1993)</a:t>
            </a:r>
          </a:p>
          <a:p>
            <a:r>
              <a:rPr lang="en-US" dirty="0"/>
              <a:t>Illinois (2005)</a:t>
            </a:r>
          </a:p>
          <a:p>
            <a:r>
              <a:rPr lang="en-US" dirty="0"/>
              <a:t>Louisiana (2016)</a:t>
            </a:r>
          </a:p>
          <a:p>
            <a:r>
              <a:rPr lang="en-US" dirty="0"/>
              <a:t>Maine (2015)</a:t>
            </a:r>
          </a:p>
          <a:p>
            <a:r>
              <a:rPr lang="en-US" dirty="0"/>
              <a:t>Nevada (2013)</a:t>
            </a:r>
          </a:p>
          <a:p>
            <a:r>
              <a:rPr lang="en-US" dirty="0"/>
              <a:t>New Hampshire (2015)</a:t>
            </a:r>
          </a:p>
          <a:p>
            <a:r>
              <a:rPr lang="en-US" dirty="0"/>
              <a:t>New Jersey (2018)</a:t>
            </a:r>
          </a:p>
          <a:p>
            <a:r>
              <a:rPr lang="en-US" dirty="0"/>
              <a:t>Oklahoma (2019)</a:t>
            </a:r>
          </a:p>
          <a:p>
            <a:r>
              <a:rPr lang="en-US" dirty="0"/>
              <a:t>Texas (2001)</a:t>
            </a:r>
          </a:p>
          <a:p>
            <a:r>
              <a:rPr lang="en-US" dirty="0"/>
              <a:t>Utah (2008)</a:t>
            </a:r>
          </a:p>
          <a:p>
            <a:r>
              <a:rPr lang="en-US" dirty="0"/>
              <a:t>Vermont (2018)</a:t>
            </a:r>
          </a:p>
          <a:p>
            <a:r>
              <a:rPr lang="en-US" dirty="0"/>
              <a:t>Virginia (1991, amended 2019)</a:t>
            </a:r>
          </a:p>
          <a:p>
            <a:r>
              <a:rPr lang="en-US" dirty="0"/>
              <a:t>Washington (2018)</a:t>
            </a:r>
          </a:p>
          <a:p>
            <a:r>
              <a:rPr lang="en-US" dirty="0"/>
              <a:t>D.C. (2017)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A5278F-647F-8A47-8C64-08C6E35ED678}"/>
              </a:ext>
            </a:extLst>
          </p:cNvPr>
          <p:cNvSpPr txBox="1"/>
          <p:nvPr/>
        </p:nvSpPr>
        <p:spPr>
          <a:xfrm>
            <a:off x="203201" y="1661532"/>
            <a:ext cx="84055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Statutes (17) permitting and regulating surrogacy: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3A2E4F6-C735-DC40-ACE3-48470F5F7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77067" y="6449756"/>
            <a:ext cx="6265333" cy="359287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58327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65609-F066-4C4C-B0E9-8E3FFB8B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Parentage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9D8A8-6981-DA4D-A501-0879130EE7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8373" y="1600200"/>
            <a:ext cx="8357675" cy="4495800"/>
          </a:xfrm>
        </p:spPr>
        <p:txBody>
          <a:bodyPr>
            <a:normAutofit/>
          </a:bodyPr>
          <a:lstStyle/>
          <a:p>
            <a:r>
              <a:rPr lang="en-US" dirty="0"/>
              <a:t>“[</a:t>
            </a:r>
            <a:r>
              <a:rPr lang="en-US" dirty="0">
                <a:solidFill>
                  <a:srgbClr val="FF8AD8"/>
                </a:solidFill>
              </a:rPr>
              <a:t>O]n birth </a:t>
            </a:r>
            <a:r>
              <a:rPr lang="en-US" dirty="0"/>
              <a:t>of a child conceived by assisted reproduction under a [compliant] gestational surrogacy agreement, </a:t>
            </a:r>
            <a:r>
              <a:rPr lang="en-US" dirty="0">
                <a:solidFill>
                  <a:srgbClr val="FF8AD8"/>
                </a:solidFill>
              </a:rPr>
              <a:t>each intended parent is, by operation of law, a parent of the child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Wash. Rev. Code Ann. § 26.26A.740(1)</a:t>
            </a:r>
          </a:p>
          <a:p>
            <a:pPr lvl="1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20B18-349B-5F4F-8215-6FE00F42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9867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262637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65609-F066-4C4C-B0E9-8E3FFB8B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Pre-birth 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9D8A8-6981-DA4D-A501-0879130EE7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8373" y="1600200"/>
            <a:ext cx="8357675" cy="4495800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FF8AD8"/>
                </a:solidFill>
              </a:rPr>
              <a:t>[B]</a:t>
            </a:r>
            <a:r>
              <a:rPr lang="en-US" dirty="0" err="1">
                <a:solidFill>
                  <a:srgbClr val="FF8AD8"/>
                </a:solidFill>
              </a:rPr>
              <a:t>efore</a:t>
            </a:r>
            <a:r>
              <a:rPr lang="en-US" dirty="0">
                <a:solidFill>
                  <a:srgbClr val="FF8AD8"/>
                </a:solidFill>
              </a:rPr>
              <a:t>, on or after the birth of a child</a:t>
            </a:r>
            <a:r>
              <a:rPr lang="en-US" dirty="0"/>
              <a:t> conceived by assisted reproduction under a gestational surrogacy agreement, a party to the agreement </a:t>
            </a:r>
            <a:r>
              <a:rPr lang="en-US" dirty="0">
                <a:solidFill>
                  <a:srgbClr val="FF8AD8"/>
                </a:solidFill>
              </a:rPr>
              <a:t>may commence a proceeding </a:t>
            </a:r>
            <a:r>
              <a:rPr lang="en-US" dirty="0"/>
              <a:t>… for an order … ordering that parental rights and duties </a:t>
            </a:r>
            <a:r>
              <a:rPr lang="en-US" dirty="0">
                <a:solidFill>
                  <a:srgbClr val="FF8AD8"/>
                </a:solidFill>
              </a:rPr>
              <a:t>vest immediately upon the birth of the child</a:t>
            </a:r>
            <a:r>
              <a:rPr lang="en-US" dirty="0"/>
              <a:t>….”</a:t>
            </a:r>
          </a:p>
          <a:p>
            <a:pPr lvl="1"/>
            <a:r>
              <a:rPr lang="en-US" dirty="0"/>
              <a:t>Wash. Rev. Code Ann. § 26.26A.740(1)</a:t>
            </a:r>
          </a:p>
          <a:p>
            <a:pPr lvl="1"/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BC1B0-F4A5-3842-816B-5D6FF31F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67289" y="6431844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345264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C768-2F02-814D-A6B0-27484D5CE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2000s: New sub-trends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9B315-CC14-3544-903A-AC85547FA95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502" y="1566746"/>
            <a:ext cx="8286546" cy="5062654"/>
          </a:xfrm>
        </p:spPr>
        <p:txBody>
          <a:bodyPr>
            <a:normAutofit/>
          </a:bodyPr>
          <a:lstStyle/>
          <a:p>
            <a:r>
              <a:rPr lang="en-US" dirty="0"/>
              <a:t>More inclusive rules regarding intended parents</a:t>
            </a:r>
          </a:p>
          <a:p>
            <a:endParaRPr lang="en-US" sz="1200" dirty="0"/>
          </a:p>
          <a:p>
            <a:r>
              <a:rPr lang="en-US" dirty="0"/>
              <a:t>Rules that better protect the interests of people acting as surrogates</a:t>
            </a:r>
          </a:p>
          <a:p>
            <a:endParaRPr lang="en-US" sz="1200" dirty="0"/>
          </a:p>
          <a:p>
            <a:r>
              <a:rPr lang="en-US" dirty="0"/>
              <a:t>Regulation of surrogacy brokers</a:t>
            </a:r>
          </a:p>
          <a:p>
            <a:endParaRPr lang="en-US" sz="1200" dirty="0"/>
          </a:p>
          <a:p>
            <a:r>
              <a:rPr lang="en-US" dirty="0"/>
              <a:t>Access to information about gamete providers</a:t>
            </a:r>
          </a:p>
          <a:p>
            <a:endParaRPr lang="en-US" sz="1200" dirty="0"/>
          </a:p>
          <a:p>
            <a:r>
              <a:rPr lang="en-US" dirty="0"/>
              <a:t>Genetic (aka traditional) vs. gestational surrogacy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7AC7C-FBE3-EC41-AA65-DF8D6DFA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1156" y="6446837"/>
            <a:ext cx="5421083" cy="365125"/>
          </a:xfrm>
        </p:spPr>
        <p:txBody>
          <a:bodyPr/>
          <a:lstStyle/>
          <a:p>
            <a:r>
              <a:rPr lang="en-US" dirty="0"/>
              <a:t>© 2019 Courtney G. Joslin</a:t>
            </a:r>
          </a:p>
        </p:txBody>
      </p:sp>
    </p:spTree>
    <p:extLst>
      <p:ext uri="{BB962C8B-B14F-4D97-AF65-F5344CB8AC3E}">
        <p14:creationId xmlns:p14="http://schemas.microsoft.com/office/powerpoint/2010/main" val="1373671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36189</TotalTime>
  <Words>1641</Words>
  <Application>Microsoft Macintosh PowerPoint</Application>
  <PresentationFormat>On-screen Show (4:3)</PresentationFormat>
  <Paragraphs>209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Tw Cen MT</vt:lpstr>
      <vt:lpstr>Wingdings</vt:lpstr>
      <vt:lpstr>Wingdings 2</vt:lpstr>
      <vt:lpstr>Median</vt:lpstr>
      <vt:lpstr>Surrogacy in the U.s.: An overview</vt:lpstr>
      <vt:lpstr>1980s – 1990s: First wave</vt:lpstr>
      <vt:lpstr>1980s – 1990s: Statutory bans</vt:lpstr>
      <vt:lpstr>1980s – 1990s: Statutory bans</vt:lpstr>
      <vt:lpstr>1980s – 1990s: Concerns</vt:lpstr>
      <vt:lpstr>2000s: Second wave</vt:lpstr>
      <vt:lpstr>2000s: Parentage</vt:lpstr>
      <vt:lpstr>2000s: Pre-birth orders</vt:lpstr>
      <vt:lpstr>2000s: New sub-trends</vt:lpstr>
      <vt:lpstr>2000s: New sub-trends</vt:lpstr>
      <vt:lpstr>Intended parents</vt:lpstr>
      <vt:lpstr>Intended parents</vt:lpstr>
      <vt:lpstr>2000s: New sub-trends</vt:lpstr>
      <vt:lpstr>Legal Representation</vt:lpstr>
      <vt:lpstr>Bodily and decision-making autonomy</vt:lpstr>
      <vt:lpstr>Bodily and decision-making autonomy of the person acting as a surrogate</vt:lpstr>
      <vt:lpstr>Regulation of surrogacy brokers</vt:lpstr>
      <vt:lpstr>Information about gamete providers</vt:lpstr>
      <vt:lpstr>2000s: New sub-trends</vt:lpstr>
      <vt:lpstr>2000s: New sub-trends</vt:lpstr>
      <vt:lpstr>Gestational surrogacy:</vt:lpstr>
      <vt:lpstr>Genetic Surrogacy</vt:lpstr>
      <vt:lpstr>Surrogacy in the U.s.: An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facto parentage Aba family law section fall meeting Oct. 5, 2017</dc:title>
  <dc:creator>Courtney Joslin</dc:creator>
  <cp:lastModifiedBy>Courtney G. Joslin</cp:lastModifiedBy>
  <cp:revision>143</cp:revision>
  <cp:lastPrinted>2019-06-24T22:22:59Z</cp:lastPrinted>
  <dcterms:created xsi:type="dcterms:W3CDTF">2017-10-03T16:29:36Z</dcterms:created>
  <dcterms:modified xsi:type="dcterms:W3CDTF">2019-06-25T16:25:30Z</dcterms:modified>
</cp:coreProperties>
</file>