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Dosis" panose="020B0604020202020204" charset="0"/>
      <p:regular r:id="rId12"/>
      <p:bold r:id="rId13"/>
    </p:embeddedFont>
    <p:embeddedFont>
      <p:font typeface="Dosis Light" panose="020B0604020202020204" charset="0"/>
      <p:regular r:id="rId14"/>
      <p:bold r:id="rId15"/>
    </p:embeddedFont>
    <p:embeddedFont>
      <p:font typeface="Titillium Web" panose="020B0604020202020204" charset="0"/>
      <p:regular r:id="rId16"/>
      <p:bold r:id="rId17"/>
      <p:italic r:id="rId18"/>
      <p:boldItalic r:id="rId19"/>
    </p:embeddedFont>
    <p:embeddedFont>
      <p:font typeface="Titillium Web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7A1"/>
    <a:srgbClr val="01597F"/>
    <a:srgbClr val="586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AFE462-65D3-40F6-BA91-9F589A23EAFF}">
  <a:tblStyle styleId="{07AFE462-65D3-40F6-BA91-9F589A23EA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442" autoAdjust="0"/>
  </p:normalViewPr>
  <p:slideViewPr>
    <p:cSldViewPr snapToGrid="0">
      <p:cViewPr varScale="1">
        <p:scale>
          <a:sx n="95" d="100"/>
          <a:sy n="95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9903328-3F08-44BC-8B60-41BE4F7BD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70" y="1103693"/>
            <a:ext cx="4157330" cy="293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206659" y="2020987"/>
            <a:ext cx="5348752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</a:t>
            </a:r>
            <a:br>
              <a:rPr lang="en" dirty="0"/>
            </a:br>
            <a:r>
              <a:rPr lang="en-ZA" sz="2800" b="1" dirty="0"/>
              <a:t>The Regulatory Approach to Surrogacy in South Africa</a:t>
            </a:r>
            <a:endParaRPr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597F"/>
                </a:solidFill>
              </a:rPr>
              <a:t>PRE-CONCEPTION SURROGATE MOTHERHOOD AGREEMENT</a:t>
            </a:r>
            <a:endParaRPr dirty="0">
              <a:solidFill>
                <a:srgbClr val="01597F"/>
              </a:solidFill>
            </a:endParaRPr>
          </a:p>
        </p:txBody>
      </p:sp>
      <p:sp>
        <p:nvSpPr>
          <p:cNvPr id="3842" name="Google Shape;3842;p14"/>
          <p:cNvSpPr txBox="1">
            <a:spLocks noGrp="1"/>
          </p:cNvSpPr>
          <p:nvPr>
            <p:ph type="body" idx="2"/>
          </p:nvPr>
        </p:nvSpPr>
        <p:spPr>
          <a:xfrm>
            <a:off x="4156072" y="1762650"/>
            <a:ext cx="3323327" cy="22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Birth certificate issued in the names of the commissioning parents.</a:t>
            </a:r>
          </a:p>
          <a:p>
            <a:pPr marL="342900">
              <a:buFont typeface="Wingdings" panose="05000000000000000000" pitchFamily="2" charset="2"/>
              <a:buChar char="Ø"/>
            </a:pPr>
            <a:endParaRPr lang="en-ZA" sz="2000" dirty="0">
              <a:solidFill>
                <a:srgbClr val="0B87A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>
              <a:buFont typeface="Wingdings" panose="05000000000000000000" pitchFamily="2" charset="2"/>
              <a:buChar char="Ø"/>
            </a:pPr>
            <a:endParaRPr lang="en-ZA" sz="2000" dirty="0">
              <a:solidFill>
                <a:srgbClr val="0B87A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adoption procedure necessary. </a:t>
            </a:r>
            <a:endParaRPr sz="2000" dirty="0">
              <a:solidFill>
                <a:srgbClr val="0B87A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22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Between commissioning parents/or intended parents and the surrogate mother and her partner.</a:t>
            </a:r>
          </a:p>
          <a:p>
            <a:pPr marL="342900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en-ZA" sz="2000" dirty="0">
              <a:solidFill>
                <a:srgbClr val="0B87A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Brought before High Court of South Africa</a:t>
            </a:r>
            <a:r>
              <a:rPr lang="en-ZA" sz="1200" dirty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dirty="0">
              <a:solidFill>
                <a:srgbClr val="0B87A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884255" y="57692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200" dirty="0">
                <a:solidFill>
                  <a:srgbClr val="01597F"/>
                </a:solidFill>
              </a:rPr>
              <a:t>WHICH PERSONS ARE ELIGIBLE TO APPLY FOR SURROGACY? </a:t>
            </a:r>
            <a:endParaRPr sz="3200" dirty="0">
              <a:solidFill>
                <a:srgbClr val="01597F"/>
              </a:solidFill>
            </a:endParaRPr>
          </a:p>
        </p:txBody>
      </p:sp>
      <p:sp>
        <p:nvSpPr>
          <p:cNvPr id="3859" name="Google Shape;3859;p16"/>
          <p:cNvSpPr txBox="1">
            <a:spLocks noGrp="1"/>
          </p:cNvSpPr>
          <p:nvPr>
            <p:ph type="subTitle" idx="1"/>
          </p:nvPr>
        </p:nvSpPr>
        <p:spPr>
          <a:xfrm>
            <a:off x="616788" y="2033485"/>
            <a:ext cx="6163574" cy="692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rgbClr val="0B87A1"/>
                </a:solidFill>
              </a:rPr>
              <a:t>Heterosexual commissioning parent/s.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ZA" sz="2000" dirty="0">
              <a:solidFill>
                <a:srgbClr val="0B87A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rgbClr val="0B87A1"/>
                </a:solidFill>
              </a:rPr>
              <a:t>Same sex male and female commissioning parent/s.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ZA" sz="2000" dirty="0">
              <a:solidFill>
                <a:srgbClr val="0B87A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rgbClr val="0B87A1"/>
                </a:solidFill>
              </a:rPr>
              <a:t>Single Parent.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ZA" sz="2000" dirty="0">
              <a:solidFill>
                <a:srgbClr val="0B87A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rgbClr val="0B87A1"/>
                </a:solidFill>
              </a:rPr>
              <a:t>Persons who cannot give birth to a child due to their gender such as transgender person/s.</a:t>
            </a:r>
            <a:endParaRPr sz="2000" dirty="0">
              <a:solidFill>
                <a:srgbClr val="0B87A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ZA" sz="4400" i="0" dirty="0">
                <a:latin typeface="Dosis" panose="020B0604020202020204" charset="0"/>
              </a:rPr>
              <a:t>DOMICILE</a:t>
            </a:r>
          </a:p>
          <a:p>
            <a:pPr marL="571500" lvl="0" indent="-5715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ZA" sz="4400" i="0" dirty="0">
              <a:latin typeface="Dosis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i="0" dirty="0"/>
              <a:t>Commissioning parent/s must be domiciled in South Africa.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i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i="0" dirty="0"/>
              <a:t>Excellent safeguard.</a:t>
            </a:r>
            <a:endParaRPr sz="2000" i="0" dirty="0"/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2694B6-13EA-4310-A2DA-EC2C6DFA9266}"/>
              </a:ext>
            </a:extLst>
          </p:cNvPr>
          <p:cNvSpPr/>
          <p:nvPr/>
        </p:nvSpPr>
        <p:spPr>
          <a:xfrm>
            <a:off x="640231" y="739550"/>
            <a:ext cx="638344" cy="1037492"/>
          </a:xfrm>
          <a:prstGeom prst="rect">
            <a:avLst/>
          </a:prstGeom>
          <a:solidFill>
            <a:srgbClr val="0B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59FFC-0649-4E5B-BF28-2DDFF7412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95370" cy="5114924"/>
          </a:xfrm>
          <a:prstGeom prst="rect">
            <a:avLst/>
          </a:prstGeom>
        </p:spPr>
      </p:pic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718349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</a:rPr>
              <a:t>GENETIC LINK REQUIREMENT </a:t>
            </a:r>
            <a:endParaRPr sz="4400" b="1" dirty="0">
              <a:solidFill>
                <a:schemeClr val="bg1"/>
              </a:solidFill>
            </a:endParaRPr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chemeClr val="bg1"/>
                </a:solidFill>
              </a:rPr>
              <a:t>Attempt to utilise own genetic material.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ZA" b="1" dirty="0">
              <a:solidFill>
                <a:schemeClr val="bg1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chemeClr val="bg1"/>
                </a:solidFill>
              </a:rPr>
              <a:t>Double donor gametes prohibited.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ZA" b="1" dirty="0">
              <a:solidFill>
                <a:schemeClr val="bg1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chemeClr val="bg1"/>
                </a:solidFill>
              </a:rPr>
              <a:t>Constitutional Court case AB and SAG vs Minister of Social Development.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ZA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>
            <a:spLocks noGrp="1"/>
          </p:cNvSpPr>
          <p:nvPr>
            <p:ph type="ctrTitle" idx="4294967295"/>
          </p:nvPr>
        </p:nvSpPr>
        <p:spPr>
          <a:xfrm>
            <a:off x="383134" y="1580475"/>
            <a:ext cx="5495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D3EBD5"/>
                </a:solidFill>
              </a:rPr>
              <a:t>COMMERCIAL SURROGACY PROHIBITED</a:t>
            </a:r>
            <a:endParaRPr sz="5400" dirty="0">
              <a:solidFill>
                <a:srgbClr val="D3EBD5"/>
              </a:solidFill>
            </a:endParaRPr>
          </a:p>
        </p:txBody>
      </p:sp>
      <p:sp>
        <p:nvSpPr>
          <p:cNvPr id="3878" name="Google Shape;3878;p19"/>
          <p:cNvSpPr txBox="1">
            <a:spLocks noGrp="1"/>
          </p:cNvSpPr>
          <p:nvPr>
            <p:ph type="subTitle" idx="4294967295"/>
          </p:nvPr>
        </p:nvSpPr>
        <p:spPr>
          <a:xfrm>
            <a:off x="464417" y="2740275"/>
            <a:ext cx="5495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80BFB7"/>
                </a:solidFill>
              </a:rPr>
              <a:t>Criminal Prosecution.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80BFB7"/>
                </a:solidFill>
              </a:rPr>
              <a:t>Out of Pocket Reimbursement.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80BFB7"/>
                </a:solidFill>
              </a:rPr>
              <a:t>Surrogate Mother’s Financial Position.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80BFB7"/>
              </a:solidFill>
            </a:endParaRPr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ABABDA-BF29-496F-81DD-D0029C05A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787" y="1891459"/>
            <a:ext cx="3713776" cy="1655267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3897" name="Google Shape;3897;p20"/>
          <p:cNvSpPr txBox="1">
            <a:spLocks noGrp="1"/>
          </p:cNvSpPr>
          <p:nvPr>
            <p:ph type="body" idx="1"/>
          </p:nvPr>
        </p:nvSpPr>
        <p:spPr>
          <a:xfrm>
            <a:off x="718299" y="1762650"/>
            <a:ext cx="5233927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b="1" dirty="0"/>
              <a:t>Increase in demand for surrogacy by HIV postive commissioning parent/s.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b="1" dirty="0"/>
              <a:t>Surrogate mother has the right to know the status of the commissioning parent/s.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b="1" dirty="0"/>
              <a:t>Consultation held between HIV expert , commissioning parent/s and surrogat</a:t>
            </a:r>
            <a:r>
              <a:rPr lang="en-ZA" b="1" dirty="0"/>
              <a:t>e mother. </a:t>
            </a:r>
            <a:endParaRPr b="1" dirty="0"/>
          </a:p>
        </p:txBody>
      </p:sp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HIV IN THE CONTEXT OF SURROGACY </a:t>
            </a:r>
            <a:endParaRPr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2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HIV CONTINUED</a:t>
            </a:r>
            <a:endParaRPr dirty="0"/>
          </a:p>
        </p:txBody>
      </p:sp>
      <p:sp>
        <p:nvSpPr>
          <p:cNvPr id="3908" name="Google Shape;3908;p21"/>
          <p:cNvSpPr txBox="1">
            <a:spLocks noGrp="1"/>
          </p:cNvSpPr>
          <p:nvPr>
            <p:ph type="body" idx="3"/>
          </p:nvPr>
        </p:nvSpPr>
        <p:spPr>
          <a:xfrm>
            <a:off x="91530" y="1444924"/>
            <a:ext cx="5601904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sz="1800" b="1" dirty="0"/>
              <a:t>Commissioning parent/s </a:t>
            </a:r>
            <a:r>
              <a:rPr lang="en-ZA" sz="1800" b="1" dirty="0"/>
              <a:t>viral load must be undetectable.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1800" b="1" dirty="0"/>
              <a:t>Further consultation with reproductive medicine specialist to discuss sperm washing.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1800" b="1" dirty="0"/>
              <a:t>Prevention of onward transmission to surrogate mother.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9" name="Google Shape;3909;p2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C4CA2-1F71-40AF-9876-2B05ED53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21" y="680259"/>
            <a:ext cx="3210779" cy="14566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EE3E21-15A2-40DF-864D-4CD8C5129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20"/>
          <a:stretch/>
        </p:blipFill>
        <p:spPr>
          <a:xfrm>
            <a:off x="5933221" y="2947502"/>
            <a:ext cx="3210779" cy="145662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85182A-1B04-4FDA-9A29-3CF4ACE01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2662" cy="514350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914" name="Google Shape;3914;p22"/>
          <p:cNvSpPr txBox="1">
            <a:spLocks noGrp="1"/>
          </p:cNvSpPr>
          <p:nvPr>
            <p:ph type="title"/>
          </p:nvPr>
        </p:nvSpPr>
        <p:spPr>
          <a:xfrm>
            <a:off x="3494119" y="877398"/>
            <a:ext cx="390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My Personal Journey Through Surrogacy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90AEF-A897-45EA-9F9B-4842C4DF3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625" y="3793300"/>
            <a:ext cx="2262188" cy="112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242</Words>
  <Application>Microsoft Office PowerPoint</Application>
  <PresentationFormat>On-screen Show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Dosis Light</vt:lpstr>
      <vt:lpstr>Wingdings</vt:lpstr>
      <vt:lpstr>Titillium Web</vt:lpstr>
      <vt:lpstr>Titillium Web Light</vt:lpstr>
      <vt:lpstr>Arial</vt:lpstr>
      <vt:lpstr>Dosis</vt:lpstr>
      <vt:lpstr>Mowbray template</vt:lpstr>
      <vt:lpstr>WELCOME The Regulatory Approach to Surrogacy in South Africa</vt:lpstr>
      <vt:lpstr>PRE-CONCEPTION SURROGATE MOTHERHOOD AGREEMENT</vt:lpstr>
      <vt:lpstr>WHICH PERSONS ARE ELIGIBLE TO APPLY FOR SURROGACY? </vt:lpstr>
      <vt:lpstr>PowerPoint Presentation</vt:lpstr>
      <vt:lpstr>GENETIC LINK REQUIREMENT </vt:lpstr>
      <vt:lpstr>COMMERCIAL SURROGACY PROHIBITED</vt:lpstr>
      <vt:lpstr>HIV IN THE CONTEXT OF SURROGACY </vt:lpstr>
      <vt:lpstr>HIV CONTINUED</vt:lpstr>
      <vt:lpstr>My Personal Journey Through Surrogacy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Robynne Zimmerman</dc:creator>
  <cp:lastModifiedBy>Robynne Zimmerman</cp:lastModifiedBy>
  <cp:revision>27</cp:revision>
  <dcterms:modified xsi:type="dcterms:W3CDTF">2019-06-21T08:04:52Z</dcterms:modified>
</cp:coreProperties>
</file>