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1" r:id="rId2"/>
    <p:sldId id="579" r:id="rId3"/>
    <p:sldId id="554" r:id="rId4"/>
    <p:sldId id="555" r:id="rId5"/>
    <p:sldId id="524" r:id="rId6"/>
    <p:sldId id="505" r:id="rId7"/>
    <p:sldId id="556" r:id="rId8"/>
    <p:sldId id="557" r:id="rId9"/>
    <p:sldId id="559" r:id="rId10"/>
    <p:sldId id="560" r:id="rId11"/>
    <p:sldId id="561" r:id="rId12"/>
    <p:sldId id="571" r:id="rId13"/>
    <p:sldId id="562" r:id="rId14"/>
    <p:sldId id="537" r:id="rId15"/>
    <p:sldId id="530" r:id="rId16"/>
    <p:sldId id="578" r:id="rId17"/>
    <p:sldId id="548" r:id="rId18"/>
    <p:sldId id="575" r:id="rId19"/>
    <p:sldId id="576" r:id="rId20"/>
    <p:sldId id="586" r:id="rId21"/>
    <p:sldId id="618" r:id="rId22"/>
    <p:sldId id="617" r:id="rId23"/>
    <p:sldId id="593" r:id="rId24"/>
    <p:sldId id="594" r:id="rId25"/>
    <p:sldId id="600" r:id="rId26"/>
    <p:sldId id="601" r:id="rId27"/>
    <p:sldId id="602" r:id="rId28"/>
    <p:sldId id="603" r:id="rId29"/>
    <p:sldId id="620" r:id="rId30"/>
    <p:sldId id="604" r:id="rId31"/>
    <p:sldId id="605" r:id="rId32"/>
    <p:sldId id="606" r:id="rId33"/>
    <p:sldId id="607" r:id="rId34"/>
    <p:sldId id="608" r:id="rId35"/>
    <p:sldId id="609" r:id="rId36"/>
    <p:sldId id="610" r:id="rId37"/>
    <p:sldId id="587" r:id="rId38"/>
    <p:sldId id="551" r:id="rId39"/>
  </p:sldIdLst>
  <p:sldSz cx="9144000" cy="6858000" type="screen4x3"/>
  <p:notesSz cx="6858000" cy="99472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FF99"/>
    <a:srgbClr val="BFF27A"/>
    <a:srgbClr val="C2FD73"/>
    <a:srgbClr val="BAFF75"/>
    <a:srgbClr val="FFCC00"/>
    <a:srgbClr val="CC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638" autoAdjust="0"/>
    <p:restoredTop sz="93813" autoAdjust="0"/>
  </p:normalViewPr>
  <p:slideViewPr>
    <p:cSldViewPr>
      <p:cViewPr varScale="1">
        <p:scale>
          <a:sx n="108" d="100"/>
          <a:sy n="108" d="100"/>
        </p:scale>
        <p:origin x="132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7C57-1F9F-4E6E-B8DC-4AE9AB11759B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74B98-24B3-478C-A6E0-BC6AE7B39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76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D068C-AA4D-4E82-ACAF-BADF9DDA4076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EE667-E3E5-4D17-9BE4-B57A17B08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1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AE11-E9BA-42C6-8A4A-F861489240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B8DC-E8D7-425F-9F0C-E4E32A8C0B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441B0-0EF8-45D8-9592-15EE9AD0D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8C312-2640-43DE-9FEB-FEE31D6F9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157B4-49E7-4BD1-AABB-B1DD9A0799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  <p:sldLayoutId id="214748364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CC00"/>
        </a:buClr>
        <a:buSzPct val="15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15000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FF"/>
        </a:buClr>
        <a:buSzPct val="150000"/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99"/>
        </a:buClr>
        <a:buSzPct val="15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5000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6" descr="CFR mainpage tree climbing gray with cake and C A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14"/>
          <p:cNvSpPr txBox="1">
            <a:spLocks noChangeArrowheads="1"/>
          </p:cNvSpPr>
          <p:nvPr/>
        </p:nvSpPr>
        <p:spPr bwMode="auto">
          <a:xfrm>
            <a:off x="2916238" y="3429000"/>
            <a:ext cx="5891212" cy="2087563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3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Families formed through surrogacy </a:t>
            </a:r>
          </a:p>
          <a:p>
            <a:pPr algn="ctr"/>
            <a:endParaRPr lang="en-GB" sz="3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GB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2484438" y="2708275"/>
            <a:ext cx="633571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20"/>
          <p:cNvSpPr txBox="1">
            <a:spLocks noChangeArrowheads="1"/>
          </p:cNvSpPr>
          <p:nvPr/>
        </p:nvSpPr>
        <p:spPr bwMode="auto">
          <a:xfrm>
            <a:off x="2916238" y="5734050"/>
            <a:ext cx="5857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 dirty="0"/>
              <a:t>Susan Golombok</a:t>
            </a:r>
          </a:p>
          <a:p>
            <a:endParaRPr lang="en-GB" sz="2800" dirty="0">
              <a:latin typeface="Calibri" pitchFamily="34" charset="0"/>
            </a:endParaRPr>
          </a:p>
        </p:txBody>
      </p:sp>
      <p:pic>
        <p:nvPicPr>
          <p:cNvPr id="6149" name="Picture 27" descr="Centre for Family Research- 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429000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No differences in social, emotional or cognitive development identified between three family types</a:t>
            </a:r>
          </a:p>
        </p:txBody>
      </p:sp>
      <p:sp>
        <p:nvSpPr>
          <p:cNvPr id="15362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Age 2: Toddler adjustment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5363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h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5425"/>
            <a:ext cx="23764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4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Differences identified  reflected greater warmth and greater interaction among surrogacy mothers</a:t>
            </a:r>
          </a:p>
        </p:txBody>
      </p:sp>
      <p:sp>
        <p:nvSpPr>
          <p:cNvPr id="15362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Age 3: </a:t>
            </a:r>
            <a:r>
              <a:rPr lang="en-GB" sz="2800" dirty="0">
                <a:latin typeface="Calibri" panose="020F0502020204030204" pitchFamily="34" charset="0"/>
              </a:rPr>
              <a:t>C</a:t>
            </a:r>
            <a:r>
              <a:rPr lang="en-GB" sz="2800" dirty="0" smtClean="0">
                <a:latin typeface="Calibri" panose="020F0502020204030204" pitchFamily="34" charset="0"/>
              </a:rPr>
              <a:t>omparisons </a:t>
            </a:r>
            <a:r>
              <a:rPr lang="en-GB" sz="2800" dirty="0">
                <a:latin typeface="Calibri" panose="020F0502020204030204" pitchFamily="34" charset="0"/>
              </a:rPr>
              <a:t>between surrogacy and natural conception families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5363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h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5425"/>
            <a:ext cx="23764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2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/>
          </a:p>
          <a:p>
            <a:r>
              <a:rPr lang="en-US" altLang="en-US" dirty="0" smtClean="0">
                <a:latin typeface="Calibri" panose="020F0502020204030204" pitchFamily="34" charset="0"/>
              </a:rPr>
              <a:t>By age 7, children have developed a more sophisticated understanding of biological inheritance and of the meaning of the absence of a biological connection to parents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r>
              <a:rPr lang="en-US" altLang="en-US" dirty="0">
                <a:latin typeface="Calibri" panose="020F0502020204030204" pitchFamily="34" charset="0"/>
              </a:rPr>
              <a:t>Almost all parents had told their children about surrogacy by age 7</a:t>
            </a:r>
          </a:p>
          <a:p>
            <a:pPr marL="0" indent="0">
              <a:buNone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GB" altLang="en-US" dirty="0" smtClean="0"/>
          </a:p>
          <a:p>
            <a:pPr marL="0" indent="0">
              <a:buNone/>
            </a:pPr>
            <a:endParaRPr lang="en-GB" altLang="en-US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6627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3200" dirty="0" smtClean="0"/>
          </a:p>
          <a:p>
            <a:r>
              <a:rPr lang="en-US" sz="3200" dirty="0" smtClean="0">
                <a:latin typeface="Calibri" panose="020F0502020204030204" pitchFamily="34" charset="0"/>
              </a:rPr>
              <a:t>Age 7 assessment</a:t>
            </a:r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  <a:p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6628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208189"/>
            <a:ext cx="2206021" cy="13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dirty="0" smtClean="0">
                <a:latin typeface="Calibri" panose="020F0502020204030204" pitchFamily="34" charset="0"/>
              </a:rPr>
              <a:t>No differences between surrogacy mothers and natural conception mothers for interview assessment of quality of mother-child relationships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All family types showed positive mother-child interaction in the observational assessment</a:t>
            </a: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</p:txBody>
      </p:sp>
      <p:sp>
        <p:nvSpPr>
          <p:cNvPr id="17411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latin typeface="Calibri" pitchFamily="34" charset="0"/>
              </a:rPr>
              <a:t>Age 7: </a:t>
            </a:r>
            <a:r>
              <a:rPr lang="en-US" sz="2800" dirty="0">
                <a:latin typeface="Calibri" pitchFamily="34" charset="0"/>
              </a:rPr>
              <a:t>M</a:t>
            </a:r>
            <a:r>
              <a:rPr lang="en-US" sz="2800" dirty="0" smtClean="0">
                <a:latin typeface="Calibri" pitchFamily="34" charset="0"/>
              </a:rPr>
              <a:t>other-child relationships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7412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researchgrou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60350"/>
            <a:ext cx="23050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7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GB" altLang="en-US" sz="2000" dirty="0" smtClean="0"/>
          </a:p>
          <a:p>
            <a:r>
              <a:rPr lang="en-US" dirty="0" smtClean="0">
                <a:latin typeface="Calibri" pitchFamily="34" charset="0"/>
              </a:rPr>
              <a:t>Surrogacy children functioning within normal range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However, they showed raised levels of adjustment difficulties compared to children in other family types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Similar to internationally adopted children at age 7 which is attributed to the need to deal with identity issues at an early age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218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altLang="en-US" sz="3200" dirty="0" smtClean="0">
                <a:latin typeface="Calibri" panose="020F0502020204030204" pitchFamily="34" charset="0"/>
              </a:rPr>
              <a:t>Age 7 Child adjustment </a:t>
            </a:r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9219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CFR 16-web- mum 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88913"/>
            <a:ext cx="25923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3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Age 10 Child adjustment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33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sz="2000" dirty="0">
                <a:latin typeface="Calibri" panose="020F0502020204030204" pitchFamily="34" charset="0"/>
              </a:rPr>
              <a:t> </a:t>
            </a:r>
            <a:endParaRPr lang="en-GB" alt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US" sz="2000" dirty="0">
              <a:latin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</a:rPr>
              <a:t>Raised levels of difficulties shown by surrogacy children at age 7 had disappeared by age 10</a:t>
            </a:r>
          </a:p>
          <a:p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</a:rPr>
              <a:t>Same is true of internationally adopted children whose difficulties also declined by adolescence</a:t>
            </a:r>
            <a:endParaRPr lang="en-GB" altLang="en-US" dirty="0"/>
          </a:p>
          <a:p>
            <a:pPr marL="0" indent="0">
              <a:buNone/>
            </a:pPr>
            <a:endParaRPr lang="en-GB" altLang="en-US" dirty="0" smtClean="0"/>
          </a:p>
          <a:p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3314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3315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85" y="116632"/>
            <a:ext cx="2479815" cy="1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Adolescence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Calibri" pitchFamily="34" charset="0"/>
            </a:endParaRPr>
          </a:p>
          <a:p>
            <a:r>
              <a:rPr lang="en-US" altLang="en-US" sz="2000" dirty="0" smtClean="0"/>
              <a:t>Issues relating to identity and autonomy become salient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Difficulties between parents and children more likely to arise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Adolescence presents specific challenges for adopted children</a:t>
            </a:r>
          </a:p>
          <a:p>
            <a:pPr lvl="1"/>
            <a:r>
              <a:rPr lang="en-US" altLang="en-US" sz="1600" dirty="0" smtClean="0"/>
              <a:t>Identity and adjustment </a:t>
            </a:r>
          </a:p>
          <a:p>
            <a:pPr lvl="1"/>
            <a:endParaRPr lang="en-US" altLang="en-US" sz="1600" dirty="0" smtClean="0"/>
          </a:p>
          <a:p>
            <a:r>
              <a:rPr lang="en-US" altLang="en-US" sz="2000" dirty="0"/>
              <a:t>Adolescence presents specific challenges for adopted </a:t>
            </a:r>
            <a:r>
              <a:rPr lang="en-US" altLang="en-US" sz="2000" dirty="0" smtClean="0"/>
              <a:t>parents</a:t>
            </a:r>
            <a:endParaRPr lang="en-US" altLang="en-US" sz="2000" dirty="0"/>
          </a:p>
          <a:p>
            <a:pPr lvl="1"/>
            <a:r>
              <a:rPr lang="en-US" altLang="en-US" sz="1600" dirty="0"/>
              <a:t>C</a:t>
            </a:r>
            <a:r>
              <a:rPr lang="en-US" altLang="en-US" sz="1600" dirty="0" smtClean="0"/>
              <a:t>ommunication about adoption </a:t>
            </a:r>
            <a:endParaRPr lang="en-US" altLang="en-US" sz="1600" dirty="0"/>
          </a:p>
          <a:p>
            <a:endParaRPr lang="en-US" altLang="en-US" sz="2000" dirty="0"/>
          </a:p>
          <a:p>
            <a:endParaRPr lang="en-GB" altLang="en-US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altLang="en-US" dirty="0">
                <a:latin typeface="Calibri" panose="020F0502020204030204" pitchFamily="34" charset="0"/>
              </a:rPr>
              <a:t>  </a:t>
            </a:r>
          </a:p>
          <a:p>
            <a:endParaRPr lang="en-GB" dirty="0" smtClean="0">
              <a:latin typeface="Calibri" pitchFamily="34" charset="0"/>
            </a:endParaRPr>
          </a:p>
        </p:txBody>
      </p:sp>
      <p:sp>
        <p:nvSpPr>
          <p:cNvPr id="18435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8436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ettinginvol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88913"/>
            <a:ext cx="25923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7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sz="2000" dirty="0" smtClean="0"/>
          </a:p>
          <a:p>
            <a:r>
              <a:rPr lang="en-US" dirty="0" smtClean="0">
                <a:latin typeface="Calibri" pitchFamily="34" charset="0"/>
              </a:rPr>
              <a:t>More positive mother-child relationships in surrogacy families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s </a:t>
            </a:r>
            <a:r>
              <a:rPr lang="en-US" dirty="0">
                <a:latin typeface="Calibri" pitchFamily="34" charset="0"/>
              </a:rPr>
              <a:t>rated by mothers and adolescents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Adolescents born through surrogacy showed high levels of psychological adjustment 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pPr lvl="1"/>
            <a:endParaRPr lang="en-US" dirty="0">
              <a:latin typeface="Calibri" pitchFamily="34" charset="0"/>
            </a:endParaRPr>
          </a:p>
        </p:txBody>
      </p:sp>
      <p:sp>
        <p:nvSpPr>
          <p:cNvPr id="9218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altLang="en-US" sz="3200" dirty="0" smtClean="0">
                <a:latin typeface="Calibri" panose="020F0502020204030204" pitchFamily="34" charset="0"/>
              </a:rPr>
              <a:t>Age 14 Findings</a:t>
            </a:r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9219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CFR 16-web- mum 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88913"/>
            <a:ext cx="25923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6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340769"/>
            <a:ext cx="8229600" cy="4813970"/>
          </a:xfrm>
        </p:spPr>
        <p:txBody>
          <a:bodyPr/>
          <a:lstStyle/>
          <a:p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</a:rPr>
              <a:t>“She was really kind about.… like carrying me in her tummy</a:t>
            </a:r>
            <a:r>
              <a:rPr lang="en-GB" dirty="0" smtClean="0">
                <a:latin typeface="Calibri" panose="020F0502020204030204" pitchFamily="34" charset="0"/>
              </a:rPr>
              <a:t>”</a:t>
            </a:r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</a:rPr>
              <a:t>“I think she is kind and she’s lovely and funny”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</a:rPr>
              <a:t>“I feel fine. I don’t feel bad or cross in any way. It’s just pretty much nature so I can’t do anything about it. I wouldn’t like to do anything about it”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pPr lvl="1"/>
            <a:endParaRPr lang="en-GB" dirty="0">
              <a:latin typeface="Calibri" pitchFamily="34" charset="0"/>
            </a:endParaRPr>
          </a:p>
          <a:p>
            <a:pPr lvl="1"/>
            <a:endParaRPr lang="en-GB" dirty="0" smtClean="0">
              <a:latin typeface="Calibri" pitchFamily="34" charset="0"/>
            </a:endParaRPr>
          </a:p>
          <a:p>
            <a:pPr lvl="1"/>
            <a:endParaRPr lang="en-GB" dirty="0">
              <a:latin typeface="Calibri" pitchFamily="34" charset="0"/>
            </a:endParaRPr>
          </a:p>
          <a:p>
            <a:pPr lvl="1"/>
            <a:endParaRPr lang="en-GB" dirty="0" smtClean="0">
              <a:latin typeface="Calibri" pitchFamily="34" charset="0"/>
            </a:endParaRPr>
          </a:p>
          <a:p>
            <a:pPr lvl="1"/>
            <a:endParaRPr lang="en-GB" dirty="0" smtClean="0">
              <a:latin typeface="Calibri" pitchFamily="34" charset="0"/>
            </a:endParaRPr>
          </a:p>
        </p:txBody>
      </p:sp>
      <p:sp>
        <p:nvSpPr>
          <p:cNvPr id="18435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latin typeface="Calibri" pitchFamily="34" charset="0"/>
              </a:rPr>
              <a:t>Children’s relationship with surrogate at ages 7 and 10 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8436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208189"/>
            <a:ext cx="2206021" cy="13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Children’s thoughts and feeling at 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age 14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Calibri" pitchFamily="34" charset="0"/>
            </a:endParaRPr>
          </a:p>
          <a:p>
            <a:r>
              <a:rPr lang="en-US" sz="2000" dirty="0" smtClean="0"/>
              <a:t>I don't </a:t>
            </a:r>
            <a:r>
              <a:rPr lang="en-US" sz="2000" dirty="0"/>
              <a:t>really mind. It doesn't really affect my daily life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/>
              <a:t>Fine just normal. I know its like, different but like.....I don't get like emotional or anything, it's just like talking about anything else</a:t>
            </a:r>
            <a:r>
              <a:rPr lang="en-US" sz="2000" dirty="0" smtClean="0"/>
              <a:t>.</a:t>
            </a:r>
          </a:p>
          <a:p>
            <a:endParaRPr lang="en-GB" sz="2000" dirty="0"/>
          </a:p>
          <a:p>
            <a:r>
              <a:rPr lang="en-US" sz="2000" dirty="0"/>
              <a:t>I didn't really care to be honest</a:t>
            </a:r>
            <a:r>
              <a:rPr lang="en-US" sz="2000" dirty="0" smtClean="0"/>
              <a:t>.</a:t>
            </a:r>
          </a:p>
          <a:p>
            <a:endParaRPr lang="en-GB" sz="2000" dirty="0"/>
          </a:p>
          <a:p>
            <a:r>
              <a:rPr lang="en-US" sz="2000" dirty="0"/>
              <a:t>I felt special, and quite </a:t>
            </a:r>
            <a:r>
              <a:rPr lang="en-US" sz="2000" dirty="0" smtClean="0"/>
              <a:t>privileged </a:t>
            </a:r>
            <a:r>
              <a:rPr lang="en-US" sz="2000" dirty="0"/>
              <a:t>really</a:t>
            </a:r>
            <a:r>
              <a:rPr lang="en-US" sz="2000" dirty="0" smtClean="0"/>
              <a:t>.</a:t>
            </a:r>
          </a:p>
          <a:p>
            <a:endParaRPr lang="en-GB" sz="2000" dirty="0"/>
          </a:p>
          <a:p>
            <a:r>
              <a:rPr lang="en-US" sz="2000" dirty="0"/>
              <a:t>I quite like talking about it because it's an interesting fact about </a:t>
            </a:r>
            <a:r>
              <a:rPr lang="en-US" sz="2000" dirty="0" smtClean="0"/>
              <a:t>me.</a:t>
            </a:r>
            <a:endParaRPr lang="en-GB" altLang="en-US" sz="2000" dirty="0"/>
          </a:p>
          <a:p>
            <a:endParaRPr lang="en-GB" altLang="en-US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altLang="en-US" dirty="0">
                <a:latin typeface="Calibri" panose="020F0502020204030204" pitchFamily="34" charset="0"/>
              </a:rPr>
              <a:t>  </a:t>
            </a:r>
          </a:p>
          <a:p>
            <a:endParaRPr lang="en-GB" dirty="0" smtClean="0">
              <a:latin typeface="Calibri" pitchFamily="34" charset="0"/>
            </a:endParaRPr>
          </a:p>
        </p:txBody>
      </p:sp>
      <p:sp>
        <p:nvSpPr>
          <p:cNvPr id="18435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8436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ettinginvol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88913"/>
            <a:ext cx="25923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40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Studies of Surrogacy Families </a:t>
            </a:r>
            <a:br>
              <a:rPr lang="en-GB" sz="2400" dirty="0" smtClean="0">
                <a:latin typeface="Calibri" panose="020F0502020204030204" pitchFamily="34" charset="0"/>
              </a:rPr>
            </a:br>
            <a:r>
              <a:rPr lang="en-GB" sz="2400" dirty="0" smtClean="0">
                <a:latin typeface="Calibri" panose="020F0502020204030204" pitchFamily="34" charset="0"/>
              </a:rPr>
              <a:t>at the Centre for </a:t>
            </a:r>
            <a:r>
              <a:rPr lang="en-GB" sz="2400" smtClean="0">
                <a:latin typeface="Calibri" panose="020F0502020204030204" pitchFamily="34" charset="0"/>
              </a:rPr>
              <a:t>Family Research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33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1600" dirty="0" smtClean="0"/>
          </a:p>
          <a:p>
            <a:pPr marL="0" indent="0">
              <a:buNone/>
            </a:pPr>
            <a:endParaRPr lang="en-US" altLang="en-US" sz="1600" dirty="0" smtClean="0"/>
          </a:p>
          <a:p>
            <a:pPr marL="0" indent="0">
              <a:buNone/>
            </a:pPr>
            <a:endParaRPr lang="en-GB" altLang="en-US" sz="1600" dirty="0" smtClean="0"/>
          </a:p>
          <a:p>
            <a:pPr eaLnBrk="1" hangingPunct="1">
              <a:defRPr/>
            </a:pPr>
            <a:r>
              <a:rPr lang="en-GB" altLang="en-US" dirty="0" smtClean="0">
                <a:latin typeface="Calibri" panose="020F0502020204030204" pitchFamily="34" charset="0"/>
              </a:rPr>
              <a:t>Longitudinal study of surrogacy families with heterosexual parents</a:t>
            </a:r>
          </a:p>
          <a:p>
            <a:pPr marL="0" indent="0" eaLnBrk="1" hangingPunct="1">
              <a:buNone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n-GB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GB" altLang="en-US" dirty="0" smtClean="0">
                <a:latin typeface="Calibri" panose="020F0502020204030204" pitchFamily="34" charset="0"/>
              </a:rPr>
              <a:t>Study of gay father families formed through surrogacy</a:t>
            </a:r>
          </a:p>
          <a:p>
            <a:pPr eaLnBrk="1" hangingPunct="1">
              <a:defRPr/>
            </a:pPr>
            <a:endParaRPr lang="en-GB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GB" altLang="en-US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n-GB" altLang="en-US" dirty="0"/>
          </a:p>
        </p:txBody>
      </p:sp>
      <p:sp>
        <p:nvSpPr>
          <p:cNvPr id="13314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3315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undergradu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511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7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>
              <a:defRPr/>
            </a:pPr>
            <a:r>
              <a:rPr lang="en-GB" dirty="0" smtClean="0"/>
              <a:t>Parents generally reported a positive relationship with the surrogate from pregnancy to age 10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Frequency of contact declined over time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60% of families still in touch by age 10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Most likely to have lost contact with previously unknown genetic surrogates</a:t>
            </a:r>
            <a:endParaRPr lang="en-GB" dirty="0"/>
          </a:p>
          <a:p>
            <a:endParaRPr lang="en-GB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10242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3200" dirty="0" smtClean="0">
              <a:latin typeface="Calibri" panose="020F0502020204030204" pitchFamily="34" charset="0"/>
            </a:endParaRPr>
          </a:p>
          <a:p>
            <a:r>
              <a:rPr lang="en-GB" sz="3200" dirty="0" smtClean="0">
                <a:latin typeface="Calibri" panose="020F0502020204030204" pitchFamily="34" charset="0"/>
              </a:rPr>
              <a:t>Parents’ relationship with surrogate</a:t>
            </a:r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  <a:p>
            <a:endParaRPr lang="en-GB" sz="3200" dirty="0">
              <a:latin typeface="Calibri" pitchFamily="34" charset="0"/>
            </a:endParaRPr>
          </a:p>
        </p:txBody>
      </p:sp>
      <p:pic>
        <p:nvPicPr>
          <p:cNvPr id="10243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13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03350"/>
            <a:ext cx="8229600" cy="4722813"/>
          </a:xfrm>
        </p:spPr>
        <p:txBody>
          <a:bodyPr/>
          <a:lstStyle/>
          <a:p>
            <a:pPr marL="0" lvl="2" indent="0">
              <a:buClr>
                <a:srgbClr val="CCCC00"/>
              </a:buClr>
              <a:buNone/>
            </a:pPr>
            <a:endParaRPr lang="en-GB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US" dirty="0" smtClean="0">
              <a:latin typeface="Calibri" panose="020F0502020204030204" pitchFamily="34" charset="0"/>
            </a:endParaRPr>
          </a:p>
          <a:p>
            <a:r>
              <a:rPr lang="en-GB" altLang="en-US" dirty="0">
                <a:latin typeface="Calibri" panose="020F0502020204030204" pitchFamily="34" charset="0"/>
              </a:rPr>
              <a:t>S</a:t>
            </a:r>
            <a:r>
              <a:rPr lang="en-GB" altLang="en-US" dirty="0" smtClean="0">
                <a:latin typeface="Calibri" panose="020F0502020204030204" pitchFamily="34" charset="0"/>
              </a:rPr>
              <a:t>tudy in US</a:t>
            </a:r>
          </a:p>
          <a:p>
            <a:pPr lvl="1"/>
            <a:r>
              <a:rPr lang="en-GB" altLang="en-US" sz="2400" dirty="0">
                <a:latin typeface="Calibri" panose="020F0502020204030204" pitchFamily="34" charset="0"/>
              </a:rPr>
              <a:t>40 gay father families </a:t>
            </a:r>
          </a:p>
          <a:p>
            <a:pPr lvl="1"/>
            <a:r>
              <a:rPr lang="en-GB" altLang="en-US" sz="2400" dirty="0">
                <a:latin typeface="Calibri" panose="020F0502020204030204" pitchFamily="34" charset="0"/>
              </a:rPr>
              <a:t>55 lesbian mother families</a:t>
            </a:r>
          </a:p>
          <a:p>
            <a:endParaRPr lang="en-GB" altLang="en-US" dirty="0" smtClean="0">
              <a:latin typeface="Calibri" panose="020F0502020204030204" pitchFamily="34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</a:rPr>
              <a:t>Children aged 3-9 years</a:t>
            </a:r>
            <a:endParaRPr lang="en-GB" altLang="en-US" dirty="0" smtClean="0">
              <a:latin typeface="Calibri" panose="020F0502020204030204" pitchFamily="34" charset="0"/>
            </a:endParaRPr>
          </a:p>
          <a:p>
            <a:endParaRPr lang="en-GB" altLang="en-US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11266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>
                <a:latin typeface="Calibri" panose="020F0502020204030204" pitchFamily="34" charset="0"/>
              </a:rPr>
              <a:t>G</a:t>
            </a:r>
            <a:r>
              <a:rPr lang="en-GB" sz="2800" dirty="0" smtClean="0">
                <a:latin typeface="Calibri" panose="020F0502020204030204" pitchFamily="34" charset="0"/>
              </a:rPr>
              <a:t>ay father families through surrogacy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1267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nontr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46063"/>
            <a:ext cx="241141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9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pPr eaLnBrk="1" hangingPunct="1"/>
            <a:r>
              <a:rPr lang="en-GB" dirty="0"/>
              <a:t>C</a:t>
            </a:r>
            <a:r>
              <a:rPr lang="en-GB" dirty="0" smtClean="0"/>
              <a:t>hildren conceived </a:t>
            </a:r>
            <a:r>
              <a:rPr lang="en-GB" dirty="0"/>
              <a:t>using the egg of a donor, born to a surrogate mother, and raised by two fathers, one of whom lacks a genetic connection to the child. </a:t>
            </a:r>
            <a:endParaRPr lang="en-GB" dirty="0" smtClean="0"/>
          </a:p>
          <a:p>
            <a:pPr eaLnBrk="1" hangingPunct="1"/>
            <a:endParaRPr lang="en-GB" dirty="0"/>
          </a:p>
          <a:p>
            <a:pPr marL="0" indent="0" eaLnBrk="1" hangingPunct="1"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3314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>
                <a:latin typeface="Calibri" panose="020F0502020204030204" pitchFamily="34" charset="0"/>
              </a:rPr>
              <a:t>G</a:t>
            </a:r>
            <a:r>
              <a:rPr lang="en-GB" sz="2800" smtClean="0">
                <a:latin typeface="Calibri" panose="020F0502020204030204" pitchFamily="34" charset="0"/>
              </a:rPr>
              <a:t>ay </a:t>
            </a:r>
            <a:r>
              <a:rPr lang="en-GB" sz="2800" dirty="0" smtClean="0">
                <a:latin typeface="Calibri" panose="020F0502020204030204" pitchFamily="34" charset="0"/>
              </a:rPr>
              <a:t>father families formed through surrogacy 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3315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undergradu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511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62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GB" altLang="en-US" dirty="0" smtClean="0"/>
          </a:p>
          <a:p>
            <a:pPr eaLnBrk="1" hangingPunct="1"/>
            <a:r>
              <a:rPr lang="en-GB" dirty="0" smtClean="0"/>
              <a:t>Gay father families studied in comparison with lesbian </a:t>
            </a:r>
            <a:r>
              <a:rPr lang="en-GB" dirty="0"/>
              <a:t>mother families formed through donor </a:t>
            </a:r>
            <a:r>
              <a:rPr lang="en-GB" dirty="0" smtClean="0"/>
              <a:t>insemination</a:t>
            </a:r>
          </a:p>
          <a:p>
            <a:pPr marL="457200" lvl="1" indent="0" eaLnBrk="1" hangingPunct="1">
              <a:buNone/>
            </a:pPr>
            <a:endParaRPr lang="en-GB" dirty="0" smtClean="0"/>
          </a:p>
          <a:p>
            <a:pPr lvl="1" eaLnBrk="1" hangingPunct="1"/>
            <a:r>
              <a:rPr lang="en-GB" dirty="0"/>
              <a:t>L</a:t>
            </a:r>
            <a:r>
              <a:rPr lang="en-GB" dirty="0" smtClean="0"/>
              <a:t>arge </a:t>
            </a:r>
            <a:r>
              <a:rPr lang="en-GB" dirty="0"/>
              <a:t>body of research showing that children with lesbian mothers do not differ in psychological adjustment from children with </a:t>
            </a:r>
            <a:r>
              <a:rPr lang="en-GB" dirty="0" smtClean="0"/>
              <a:t>heterosexual </a:t>
            </a:r>
            <a:r>
              <a:rPr lang="en-GB" dirty="0"/>
              <a:t>parents</a:t>
            </a:r>
            <a:r>
              <a:rPr lang="en-GB" dirty="0" smtClean="0"/>
              <a:t>.</a:t>
            </a:r>
          </a:p>
          <a:p>
            <a:pPr lvl="1" eaLnBrk="1" hangingPunct="1"/>
            <a:endParaRPr lang="en-GB" dirty="0" smtClean="0"/>
          </a:p>
          <a:p>
            <a:pPr lvl="1" eaLnBrk="1" hangingPunct="1"/>
            <a:r>
              <a:rPr lang="en-GB" dirty="0"/>
              <a:t>To control for the non-heterosexual orientation of the parents and the use of third-party assisted reproduction</a:t>
            </a:r>
          </a:p>
          <a:p>
            <a:pPr lvl="1"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13314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Design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3315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undergradu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511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7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eaLnBrk="1" hangingPunct="1"/>
            <a:r>
              <a:rPr lang="en-US" dirty="0" smtClean="0"/>
              <a:t>Does the quality of parenting differ between gay father and lesbian mother families?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Does the psychological adjustment of children differ between gay father and lesbian mother families?</a:t>
            </a:r>
            <a:endParaRPr lang="en-GB" dirty="0" smtClean="0"/>
          </a:p>
          <a:p>
            <a:pPr marL="0" indent="0" eaLnBrk="1" hangingPunct="1">
              <a:buNone/>
            </a:pPr>
            <a:endParaRPr lang="en-GB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3314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latin typeface="Calibri" panose="020F0502020204030204" pitchFamily="34" charset="0"/>
              </a:rPr>
              <a:t>Research questions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3315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undergradu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511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09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GB" altLang="en-US" dirty="0" smtClean="0">
              <a:latin typeface="Calibri" panose="020F0502020204030204" pitchFamily="34" charset="0"/>
            </a:endParaRPr>
          </a:p>
          <a:p>
            <a:endParaRPr lang="en-GB" altLang="en-US" dirty="0" smtClean="0">
              <a:latin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</a:rPr>
              <a:t>No differences between gay father and lesbian mother families in positive parenting, negative parenting or perceived stigma </a:t>
            </a:r>
          </a:p>
          <a:p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</a:rPr>
              <a:t>High levels of positive parenting and low levels of negative parenting </a:t>
            </a:r>
            <a:endParaRPr lang="en-GB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US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4338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Findings: Parent-child relationship quality 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4339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jo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479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1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dirty="0">
                <a:latin typeface="Calibri" panose="020F0502020204030204" pitchFamily="34" charset="0"/>
              </a:rPr>
              <a:t>Low levels of </a:t>
            </a:r>
            <a:r>
              <a:rPr lang="en-GB" altLang="en-US" dirty="0" smtClean="0">
                <a:latin typeface="Calibri" panose="020F0502020204030204" pitchFamily="34" charset="0"/>
              </a:rPr>
              <a:t>behavioural </a:t>
            </a:r>
            <a:r>
              <a:rPr lang="en-GB" altLang="en-US" dirty="0">
                <a:latin typeface="Calibri" panose="020F0502020204030204" pitchFamily="34" charset="0"/>
              </a:rPr>
              <a:t>and </a:t>
            </a:r>
            <a:r>
              <a:rPr lang="en-GB" altLang="en-US" dirty="0" smtClean="0">
                <a:latin typeface="Calibri" panose="020F0502020204030204" pitchFamily="34" charset="0"/>
              </a:rPr>
              <a:t>emotional </a:t>
            </a:r>
            <a:r>
              <a:rPr lang="en-GB" altLang="en-US" dirty="0">
                <a:latin typeface="Calibri" panose="020F0502020204030204" pitchFamily="34" charset="0"/>
              </a:rPr>
              <a:t>problems in </a:t>
            </a:r>
            <a:r>
              <a:rPr lang="en-GB" altLang="en-US" dirty="0" smtClean="0">
                <a:latin typeface="Calibri" panose="020F0502020204030204" pitchFamily="34" charset="0"/>
              </a:rPr>
              <a:t>children</a:t>
            </a:r>
          </a:p>
          <a:p>
            <a:pPr lvl="1"/>
            <a:r>
              <a:rPr lang="en-GB" altLang="en-US" dirty="0">
                <a:latin typeface="Calibri" panose="020F0502020204030204" pitchFamily="34" charset="0"/>
              </a:rPr>
              <a:t>W</a:t>
            </a:r>
            <a:r>
              <a:rPr lang="en-GB" altLang="en-US" dirty="0" smtClean="0">
                <a:latin typeface="Calibri" panose="020F0502020204030204" pitchFamily="34" charset="0"/>
              </a:rPr>
              <a:t>ell below general population norms and highly correlated with teachers’ scores</a:t>
            </a:r>
          </a:p>
          <a:p>
            <a:endParaRPr lang="en-GB" altLang="en-US" sz="2400" dirty="0">
              <a:latin typeface="Calibri" panose="020F0502020204030204" pitchFamily="34" charset="0"/>
            </a:endParaRPr>
          </a:p>
          <a:p>
            <a:pPr lvl="1"/>
            <a:r>
              <a:rPr lang="en-GB" altLang="en-US" dirty="0" smtClean="0">
                <a:latin typeface="Calibri" panose="020F0502020204030204" pitchFamily="34" charset="0"/>
              </a:rPr>
              <a:t>No differences in behavioural problems</a:t>
            </a:r>
          </a:p>
          <a:p>
            <a:endParaRPr lang="en-GB" altLang="en-US" dirty="0">
              <a:latin typeface="Calibri" panose="020F0502020204030204" pitchFamily="34" charset="0"/>
            </a:endParaRPr>
          </a:p>
          <a:p>
            <a:pPr lvl="1"/>
            <a:r>
              <a:rPr lang="en-GB" altLang="en-US" dirty="0" smtClean="0">
                <a:latin typeface="Calibri" panose="020F0502020204030204" pitchFamily="34" charset="0"/>
              </a:rPr>
              <a:t>Lower emotional </a:t>
            </a:r>
            <a:r>
              <a:rPr lang="en-GB" altLang="en-US" dirty="0">
                <a:latin typeface="Calibri" panose="020F0502020204030204" pitchFamily="34" charset="0"/>
              </a:rPr>
              <a:t>problems on children of gay </a:t>
            </a:r>
            <a:r>
              <a:rPr lang="en-GB" altLang="en-US" dirty="0" smtClean="0">
                <a:latin typeface="Calibri" panose="020F0502020204030204" pitchFamily="34" charset="0"/>
              </a:rPr>
              <a:t>fathers</a:t>
            </a:r>
          </a:p>
          <a:p>
            <a:pPr lvl="2"/>
            <a:r>
              <a:rPr lang="en-GB" altLang="en-US" sz="2200" dirty="0" smtClean="0">
                <a:latin typeface="Calibri" panose="020F0502020204030204" pitchFamily="34" charset="0"/>
              </a:rPr>
              <a:t>Not associated with family income</a:t>
            </a:r>
          </a:p>
          <a:p>
            <a:pPr marL="0" indent="0">
              <a:buNone/>
            </a:pPr>
            <a:endParaRPr lang="en-GB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US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4338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Findings: Child adjustment (SDQ)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4339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jo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479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</a:rPr>
              <a:t>No difference in child disorder between family types</a:t>
            </a:r>
          </a:p>
          <a:p>
            <a:pPr marL="0" indent="0">
              <a:buNone/>
            </a:pPr>
            <a:endParaRPr lang="en-GB" altLang="en-US" dirty="0" smtClean="0">
              <a:latin typeface="Calibri" panose="020F0502020204030204" pitchFamily="34" charset="0"/>
            </a:endParaRPr>
          </a:p>
          <a:p>
            <a:pPr lvl="1"/>
            <a:r>
              <a:rPr lang="en-GB" dirty="0"/>
              <a:t>2 children (5%) in gay father families showed a definite </a:t>
            </a:r>
            <a:r>
              <a:rPr lang="en-GB" dirty="0" smtClean="0"/>
              <a:t>disorder</a:t>
            </a:r>
          </a:p>
          <a:p>
            <a:pPr lvl="2"/>
            <a:r>
              <a:rPr lang="en-GB" dirty="0" smtClean="0"/>
              <a:t>1 </a:t>
            </a:r>
            <a:r>
              <a:rPr lang="en-GB" dirty="0"/>
              <a:t>with </a:t>
            </a:r>
            <a:r>
              <a:rPr lang="en-GB" dirty="0" smtClean="0"/>
              <a:t>emotional </a:t>
            </a:r>
            <a:r>
              <a:rPr lang="en-GB" dirty="0"/>
              <a:t>problems and 1 with </a:t>
            </a:r>
            <a:r>
              <a:rPr lang="en-GB" dirty="0" smtClean="0"/>
              <a:t>behaviour problems</a:t>
            </a:r>
          </a:p>
          <a:p>
            <a:pPr lvl="3"/>
            <a:r>
              <a:rPr lang="en-GB" dirty="0" smtClean="0"/>
              <a:t>Below general population norms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2 </a:t>
            </a:r>
            <a:r>
              <a:rPr lang="en-GB" dirty="0"/>
              <a:t>children (9%) in lesbian mother families showed a definite </a:t>
            </a:r>
            <a:r>
              <a:rPr lang="en-GB" dirty="0" smtClean="0"/>
              <a:t>disorder</a:t>
            </a:r>
          </a:p>
          <a:p>
            <a:pPr lvl="2"/>
            <a:r>
              <a:rPr lang="en-GB" dirty="0" smtClean="0"/>
              <a:t>1 </a:t>
            </a:r>
            <a:r>
              <a:rPr lang="en-GB" dirty="0"/>
              <a:t>with </a:t>
            </a:r>
            <a:r>
              <a:rPr lang="en-GB" dirty="0" smtClean="0"/>
              <a:t>emotional </a:t>
            </a:r>
            <a:r>
              <a:rPr lang="en-GB" dirty="0"/>
              <a:t>problems and 1 with </a:t>
            </a:r>
            <a:r>
              <a:rPr lang="en-GB" dirty="0" smtClean="0"/>
              <a:t>behaviour problems </a:t>
            </a:r>
          </a:p>
          <a:p>
            <a:pPr lvl="3"/>
            <a:r>
              <a:rPr lang="en-GB" altLang="en-US" dirty="0" smtClean="0">
                <a:latin typeface="Calibri" panose="020F0502020204030204" pitchFamily="34" charset="0"/>
              </a:rPr>
              <a:t>Similar to general population norms</a:t>
            </a:r>
            <a:endParaRPr lang="en-GB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US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4338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Findings: Ratings by child psychiatrist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4339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jo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479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4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sz="2000" dirty="0">
                <a:latin typeface="Calibri" panose="020F0502020204030204" pitchFamily="34" charset="0"/>
              </a:rPr>
              <a:t>P</a:t>
            </a:r>
            <a:r>
              <a:rPr lang="en-GB" sz="2000" dirty="0" smtClean="0">
                <a:latin typeface="Calibri" panose="020F0502020204030204" pitchFamily="34" charset="0"/>
              </a:rPr>
              <a:t>erceived </a:t>
            </a:r>
            <a:r>
              <a:rPr lang="en-GB" sz="2000" dirty="0">
                <a:latin typeface="Calibri" panose="020F0502020204030204" pitchFamily="34" charset="0"/>
              </a:rPr>
              <a:t>stigma, positive parenting and negative parenting were entered into </a:t>
            </a:r>
            <a:r>
              <a:rPr lang="en-GB" sz="2000" dirty="0" smtClean="0">
                <a:latin typeface="Calibri" panose="020F0502020204030204" pitchFamily="34" charset="0"/>
              </a:rPr>
              <a:t>a regression analysis as </a:t>
            </a:r>
            <a:r>
              <a:rPr lang="en-GB" sz="2000" dirty="0">
                <a:latin typeface="Calibri" panose="020F0502020204030204" pitchFamily="34" charset="0"/>
              </a:rPr>
              <a:t>predictors of children’s </a:t>
            </a:r>
            <a:r>
              <a:rPr lang="en-GB" sz="2000" dirty="0" smtClean="0">
                <a:latin typeface="Calibri" panose="020F0502020204030204" pitchFamily="34" charset="0"/>
              </a:rPr>
              <a:t>emotional </a:t>
            </a:r>
            <a:r>
              <a:rPr lang="en-GB" sz="2000" dirty="0">
                <a:latin typeface="Calibri" panose="020F0502020204030204" pitchFamily="34" charset="0"/>
              </a:rPr>
              <a:t>and </a:t>
            </a:r>
            <a:r>
              <a:rPr lang="en-GB" sz="2000" dirty="0" smtClean="0">
                <a:latin typeface="Calibri" panose="020F0502020204030204" pitchFamily="34" charset="0"/>
              </a:rPr>
              <a:t>emotional problems</a:t>
            </a:r>
          </a:p>
          <a:p>
            <a:endParaRPr lang="en-GB" sz="2000" dirty="0">
              <a:latin typeface="Calibri" pitchFamily="34" charset="0"/>
            </a:endParaRPr>
          </a:p>
          <a:p>
            <a:pPr lvl="1"/>
            <a:r>
              <a:rPr lang="en-GB" dirty="0">
                <a:latin typeface="Calibri" pitchFamily="34" charset="0"/>
              </a:rPr>
              <a:t>H</a:t>
            </a:r>
            <a:r>
              <a:rPr lang="en-GB" dirty="0" smtClean="0">
                <a:latin typeface="Calibri" pitchFamily="34" charset="0"/>
              </a:rPr>
              <a:t>igher </a:t>
            </a:r>
            <a:r>
              <a:rPr lang="en-GB" dirty="0">
                <a:latin typeface="Calibri" pitchFamily="34" charset="0"/>
              </a:rPr>
              <a:t>levels of perceived stigma and higher levels of negative parenting </a:t>
            </a:r>
            <a:r>
              <a:rPr lang="en-GB" dirty="0" smtClean="0">
                <a:latin typeface="Calibri" pitchFamily="34" charset="0"/>
              </a:rPr>
              <a:t>associated with higher </a:t>
            </a:r>
            <a:r>
              <a:rPr lang="en-GB" dirty="0">
                <a:latin typeface="Calibri" pitchFamily="34" charset="0"/>
              </a:rPr>
              <a:t>levels of </a:t>
            </a:r>
            <a:r>
              <a:rPr lang="en-GB" dirty="0" smtClean="0">
                <a:latin typeface="Calibri" pitchFamily="34" charset="0"/>
              </a:rPr>
              <a:t>behavioural </a:t>
            </a:r>
            <a:r>
              <a:rPr lang="en-GB" dirty="0">
                <a:latin typeface="Calibri" pitchFamily="34" charset="0"/>
              </a:rPr>
              <a:t>problems </a:t>
            </a:r>
            <a:endParaRPr lang="en-GB" dirty="0" smtClean="0">
              <a:latin typeface="Calibri" panose="020F0502020204030204" pitchFamily="34" charset="0"/>
            </a:endParaRPr>
          </a:p>
          <a:p>
            <a:pPr lvl="1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7411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latin typeface="Calibri" pitchFamily="34" charset="0"/>
              </a:rPr>
              <a:t>Factors associated with child adjustment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7412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researchgrou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60350"/>
            <a:ext cx="23050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7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en-GB" altLang="en-US" dirty="0" smtClean="0">
              <a:latin typeface="Calibri" panose="020F0502020204030204" pitchFamily="34" charset="0"/>
            </a:endParaRPr>
          </a:p>
          <a:p>
            <a:r>
              <a:rPr lang="en-GB" altLang="en-US" dirty="0">
                <a:latin typeface="Calibri" panose="020F0502020204030204" pitchFamily="34" charset="0"/>
              </a:rPr>
              <a:t>36/40 couples used gestational surrogate and egg donor</a:t>
            </a:r>
          </a:p>
          <a:p>
            <a:pPr marL="0" indent="0">
              <a:buNone/>
            </a:pPr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dirty="0">
                <a:latin typeface="Calibri" panose="020F0502020204030204" pitchFamily="34" charset="0"/>
              </a:rPr>
              <a:t>In 38/40 couples the surrogate was previously unknown</a:t>
            </a:r>
          </a:p>
          <a:p>
            <a:pPr marL="0" indent="0">
              <a:buNone/>
            </a:pPr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</a:rPr>
              <a:t>In 36 gestational surrogacy arrangements, almost all couples used a previously unknown egg donor</a:t>
            </a:r>
          </a:p>
          <a:p>
            <a:endParaRPr lang="en-GB" altLang="en-US" dirty="0" smtClean="0">
              <a:latin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</a:rPr>
              <a:t>Majority of donors were open-identity</a:t>
            </a:r>
            <a:endParaRPr lang="en-GB" altLang="en-US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4338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The surrogacy arrangement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4339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jo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479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0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2"/>
          <p:cNvSpPr>
            <a:spLocks noGrp="1"/>
          </p:cNvSpPr>
          <p:nvPr>
            <p:ph idx="4294967295"/>
          </p:nvPr>
        </p:nvSpPr>
        <p:spPr>
          <a:xfrm>
            <a:off x="323528" y="145415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altLang="en-US" sz="2000" dirty="0" smtClean="0"/>
          </a:p>
          <a:p>
            <a:pPr lvl="1" eaLnBrk="1" hangingPunct="1">
              <a:defRPr/>
            </a:pPr>
            <a:r>
              <a:rPr lang="en-GB" dirty="0" smtClean="0"/>
              <a:t>No </a:t>
            </a:r>
            <a:r>
              <a:rPr lang="en-GB" dirty="0"/>
              <a:t>opportunity for pre-natal bonding</a:t>
            </a:r>
          </a:p>
          <a:p>
            <a:pPr marL="457200" lvl="1" indent="0" eaLnBrk="1" hangingPunct="1">
              <a:buNone/>
              <a:defRPr/>
            </a:pPr>
            <a:endParaRPr lang="en-GB" dirty="0"/>
          </a:p>
          <a:p>
            <a:pPr lvl="1" eaLnBrk="1" hangingPunct="1">
              <a:defRPr/>
            </a:pPr>
            <a:r>
              <a:rPr lang="en-GB" dirty="0"/>
              <a:t>Surrogate may remain in contact with family as child grows up</a:t>
            </a:r>
          </a:p>
          <a:p>
            <a:pPr lvl="1" eaLnBrk="1" hangingPunct="1">
              <a:defRPr/>
            </a:pPr>
            <a:endParaRPr lang="en-GB" dirty="0"/>
          </a:p>
          <a:p>
            <a:pPr lvl="1" eaLnBrk="1" hangingPunct="1">
              <a:defRPr/>
            </a:pPr>
            <a:r>
              <a:rPr lang="en-GB" dirty="0"/>
              <a:t>Disapproval </a:t>
            </a:r>
            <a:r>
              <a:rPr lang="en-GB" dirty="0" smtClean="0"/>
              <a:t>from family and friends </a:t>
            </a:r>
            <a:endParaRPr lang="en-GB" dirty="0"/>
          </a:p>
          <a:p>
            <a:pPr lvl="1" eaLnBrk="1" hangingPunct="1">
              <a:defRPr/>
            </a:pPr>
            <a:endParaRPr lang="en-GB" dirty="0"/>
          </a:p>
          <a:p>
            <a:pPr lvl="1" eaLnBrk="1" hangingPunct="1">
              <a:defRPr/>
            </a:pPr>
            <a:r>
              <a:rPr lang="en-GB" dirty="0" smtClean="0"/>
              <a:t>Psychological harm to children from </a:t>
            </a:r>
            <a:r>
              <a:rPr lang="en-GB" dirty="0"/>
              <a:t>having been relinquished by </a:t>
            </a:r>
            <a:r>
              <a:rPr lang="en-GB" dirty="0" smtClean="0"/>
              <a:t>surrogate</a:t>
            </a:r>
          </a:p>
          <a:p>
            <a:pPr marL="457200" lvl="1" indent="0" eaLnBrk="1" hangingPunct="1">
              <a:buNone/>
              <a:defRPr/>
            </a:pPr>
            <a:endParaRPr lang="en-GB" dirty="0" smtClean="0"/>
          </a:p>
          <a:p>
            <a:pPr lvl="2" eaLnBrk="1" hangingPunct="1">
              <a:defRPr/>
            </a:pPr>
            <a:r>
              <a:rPr lang="en-GB" altLang="en-US" dirty="0">
                <a:latin typeface="Calibri" panose="020F0502020204030204" pitchFamily="34" charset="0"/>
              </a:rPr>
              <a:t>Especially if surrogate is the genetic mother and money has changed hands</a:t>
            </a:r>
          </a:p>
          <a:p>
            <a:pPr lvl="2" eaLnBrk="1" hangingPunct="1">
              <a:defRPr/>
            </a:pPr>
            <a:endParaRPr lang="en-GB" dirty="0"/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9218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altLang="en-US" sz="3200" dirty="0" smtClean="0">
                <a:latin typeface="Calibri" panose="020F0502020204030204" pitchFamily="34" charset="0"/>
              </a:rPr>
              <a:t>Concerns about surrogacy families </a:t>
            </a:r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9219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CFR 16-web- mum 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88913"/>
            <a:ext cx="25923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2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Fathers were more likely to maintain contact with surrogate (85%) than egg donor (31%)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In year preceding the study, 53% of parents had seen the surrogate whereas 8% had seen egg donor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Also kept in contact through Facebook and email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</p:txBody>
      </p:sp>
      <p:sp>
        <p:nvSpPr>
          <p:cNvPr id="15362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Contact with surrogate and egg donor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5363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h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5425"/>
            <a:ext cx="23764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5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dirty="0" smtClean="0">
                <a:latin typeface="Calibri" panose="020F0502020204030204" pitchFamily="34" charset="0"/>
              </a:rPr>
              <a:t>Large majority of fathers content with level of contact with surrogate 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Discontent fathers wanted more contact</a:t>
            </a:r>
          </a:p>
          <a:p>
            <a:pPr lvl="1"/>
            <a:endParaRPr lang="en-GB" dirty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Only 1 family reported a negative relationship with surrogate</a:t>
            </a:r>
          </a:p>
          <a:p>
            <a:pPr lvl="1"/>
            <a:r>
              <a:rPr lang="en-GB" dirty="0" smtClean="0">
                <a:latin typeface="Calibri" pitchFamily="34" charset="0"/>
              </a:rPr>
              <a:t>The others described the relationship in positive or neutral terms</a:t>
            </a:r>
          </a:p>
          <a:p>
            <a:pPr lvl="1"/>
            <a:r>
              <a:rPr lang="en-GB" dirty="0" smtClean="0">
                <a:latin typeface="Calibri" pitchFamily="34" charset="0"/>
              </a:rPr>
              <a:t>28% of children who were in contact with the surrogate had a close relationship with her </a:t>
            </a:r>
            <a:endParaRPr lang="en-GB" dirty="0">
              <a:latin typeface="Calibri" pitchFamily="34" charset="0"/>
            </a:endParaRPr>
          </a:p>
          <a:p>
            <a:pPr marL="0" indent="0">
              <a:buNone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17411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latin typeface="Calibri" pitchFamily="34" charset="0"/>
              </a:rPr>
              <a:t>Quality of relationship with surrogate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7412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researchgrou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60350"/>
            <a:ext cx="23050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80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dirty="0" smtClean="0"/>
              <a:t>“</a:t>
            </a:r>
            <a:r>
              <a:rPr lang="en-GB" dirty="0"/>
              <a:t>She’ll always be special in our lives, she will always have a place there, we will always remain in contact if she wants </a:t>
            </a:r>
            <a:r>
              <a:rPr lang="en-GB" dirty="0" smtClean="0"/>
              <a:t>to...”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“Our surrogate </a:t>
            </a:r>
            <a:r>
              <a:rPr lang="en-GB" dirty="0" smtClean="0"/>
              <a:t>… </a:t>
            </a:r>
            <a:r>
              <a:rPr lang="en-GB" dirty="0"/>
              <a:t>is a huge part of our life.”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“</a:t>
            </a:r>
            <a:r>
              <a:rPr lang="en-GB" dirty="0"/>
              <a:t>We have a great relationship, she is like a relative to us. ...we’re very close to her husband. It was a real bonding experience for us, I think they’re probably some of the closest people to us really… 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7411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latin typeface="Calibri" pitchFamily="34" charset="0"/>
              </a:rPr>
              <a:t>Quality of relationship with surrogate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7412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researchgrou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60350"/>
            <a:ext cx="23050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7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r>
              <a:rPr lang="en-GB" sz="2000" dirty="0" smtClean="0"/>
              <a:t>“The </a:t>
            </a:r>
            <a:r>
              <a:rPr lang="en-GB" sz="2000" dirty="0"/>
              <a:t>type of relationship we wanted to have was one of someone who is almost like a family member, but more of like a distant cousin.... it’s more of a sort of distant family member who comes into their lives from time to time</a:t>
            </a:r>
            <a:r>
              <a:rPr lang="en-GB" sz="2000" dirty="0" smtClean="0"/>
              <a:t>.”</a:t>
            </a:r>
          </a:p>
          <a:p>
            <a:endParaRPr lang="en-GB" sz="2000" dirty="0"/>
          </a:p>
          <a:p>
            <a:r>
              <a:rPr lang="en-GB" sz="2000" dirty="0"/>
              <a:t> </a:t>
            </a:r>
            <a:r>
              <a:rPr lang="en-GB" sz="2000" dirty="0" smtClean="0"/>
              <a:t>“</a:t>
            </a:r>
            <a:r>
              <a:rPr lang="en-GB" sz="2000" dirty="0"/>
              <a:t>We’re very different </a:t>
            </a:r>
            <a:r>
              <a:rPr lang="en-GB" sz="2000" dirty="0" smtClean="0"/>
              <a:t>people... </a:t>
            </a:r>
            <a:r>
              <a:rPr lang="en-GB" sz="2000" dirty="0"/>
              <a:t>She’ll always be special in our lives, she will always have a place there, we will always remain in contact if she wants </a:t>
            </a:r>
            <a:r>
              <a:rPr lang="en-GB" sz="2000" dirty="0" smtClean="0"/>
              <a:t>to... </a:t>
            </a:r>
            <a:r>
              <a:rPr lang="en-GB" sz="2000" dirty="0"/>
              <a:t>the way that we’ve always told the story is that they helped but there isn’t any real direct connection to her.” </a:t>
            </a:r>
          </a:p>
          <a:p>
            <a:endParaRPr lang="en-GB" sz="2000" dirty="0"/>
          </a:p>
          <a:p>
            <a:endParaRPr lang="en-GB" dirty="0"/>
          </a:p>
          <a:p>
            <a:endParaRPr lang="en-GB" dirty="0">
              <a:latin typeface="Calibri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</p:txBody>
      </p:sp>
      <p:sp>
        <p:nvSpPr>
          <p:cNvPr id="15362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Quality of relationship with surrogate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5363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h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5425"/>
            <a:ext cx="23764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8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en-GB" dirty="0" smtClean="0">
              <a:latin typeface="Calibri" pitchFamily="34" charset="0"/>
            </a:endParaRPr>
          </a:p>
          <a:p>
            <a:r>
              <a:rPr lang="en-GB" sz="2000" dirty="0" smtClean="0"/>
              <a:t>“They </a:t>
            </a:r>
            <a:r>
              <a:rPr lang="en-GB" sz="2000" dirty="0"/>
              <a:t>love when she comes. They are fond of her and of her sons. She has three </a:t>
            </a:r>
            <a:r>
              <a:rPr lang="en-GB" sz="2000" dirty="0" smtClean="0"/>
              <a:t>sons, and </a:t>
            </a:r>
            <a:r>
              <a:rPr lang="en-GB" sz="2000" dirty="0"/>
              <a:t>our children just adore </a:t>
            </a:r>
            <a:r>
              <a:rPr lang="en-GB" sz="2000" dirty="0" smtClean="0"/>
              <a:t>them. If </a:t>
            </a:r>
            <a:r>
              <a:rPr lang="en-GB" sz="2000" dirty="0"/>
              <a:t>she comes, she brings presents, we do something special, we stay up later or we go to the movies, so it is almost like </a:t>
            </a:r>
            <a:r>
              <a:rPr lang="en-GB" sz="2000" dirty="0" smtClean="0"/>
              <a:t>when a </a:t>
            </a:r>
            <a:r>
              <a:rPr lang="en-GB" sz="2000" dirty="0"/>
              <a:t>godparent </a:t>
            </a:r>
            <a:r>
              <a:rPr lang="en-GB" sz="2000" dirty="0" smtClean="0"/>
              <a:t>visits.</a:t>
            </a:r>
            <a:r>
              <a:rPr lang="en-GB" sz="2000" dirty="0"/>
              <a:t> </a:t>
            </a:r>
            <a:r>
              <a:rPr lang="en-GB" sz="2000" dirty="0" smtClean="0"/>
              <a:t>To them, it’s always very </a:t>
            </a:r>
            <a:r>
              <a:rPr lang="en-GB" sz="2000" dirty="0"/>
              <a:t>special and they love it.” 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r>
              <a:rPr lang="en-GB" sz="2000" dirty="0"/>
              <a:t>“They get along. He is excited when we go down there and then we spend time with her, and he loves her </a:t>
            </a:r>
            <a:r>
              <a:rPr lang="en-GB" sz="2000" dirty="0" smtClean="0"/>
              <a:t>kids.” </a:t>
            </a:r>
            <a:endParaRPr lang="en-GB" sz="2000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18435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/>
              <a:t>Child’s relationship with surrogate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8436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gettinginvol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88913"/>
            <a:ext cx="25923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7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/>
              <a:t>“Our daughter </a:t>
            </a:r>
            <a:r>
              <a:rPr lang="en-GB" dirty="0"/>
              <a:t>doesn’t </a:t>
            </a:r>
            <a:r>
              <a:rPr lang="en-GB" dirty="0" smtClean="0"/>
              <a:t>act differently </a:t>
            </a:r>
            <a:r>
              <a:rPr lang="en-GB" dirty="0"/>
              <a:t>towards her </a:t>
            </a:r>
            <a:r>
              <a:rPr lang="en-GB" dirty="0" smtClean="0"/>
              <a:t>than to other </a:t>
            </a:r>
            <a:r>
              <a:rPr lang="en-GB" dirty="0"/>
              <a:t>adults that we’ve introduced her </a:t>
            </a:r>
            <a:r>
              <a:rPr lang="en-GB" dirty="0" smtClean="0"/>
              <a:t>to. There </a:t>
            </a:r>
            <a:r>
              <a:rPr lang="en-GB" dirty="0"/>
              <a:t>are other adults that </a:t>
            </a:r>
            <a:r>
              <a:rPr lang="en-GB" dirty="0" smtClean="0"/>
              <a:t>she </a:t>
            </a:r>
            <a:r>
              <a:rPr lang="en-GB" dirty="0"/>
              <a:t>has a much closer </a:t>
            </a:r>
            <a:r>
              <a:rPr lang="en-GB" dirty="0" smtClean="0"/>
              <a:t>rapport </a:t>
            </a:r>
            <a:r>
              <a:rPr lang="en-GB" dirty="0"/>
              <a:t>with than </a:t>
            </a:r>
            <a:r>
              <a:rPr lang="en-GB" dirty="0" smtClean="0"/>
              <a:t>the surrogate</a:t>
            </a:r>
            <a:r>
              <a:rPr lang="en-GB" dirty="0"/>
              <a:t>.”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 smtClean="0"/>
              <a:t>“</a:t>
            </a:r>
            <a:r>
              <a:rPr lang="en-GB" dirty="0"/>
              <a:t>W</a:t>
            </a:r>
            <a:r>
              <a:rPr lang="en-GB" dirty="0" smtClean="0"/>
              <a:t>hen </a:t>
            </a:r>
            <a:r>
              <a:rPr lang="en-GB" dirty="0"/>
              <a:t>anyone </a:t>
            </a:r>
            <a:r>
              <a:rPr lang="en-GB" dirty="0" smtClean="0"/>
              <a:t>special comes </a:t>
            </a:r>
            <a:r>
              <a:rPr lang="en-GB" dirty="0"/>
              <a:t>over to the house, </a:t>
            </a:r>
            <a:r>
              <a:rPr lang="en-GB" dirty="0" smtClean="0"/>
              <a:t>he </a:t>
            </a:r>
            <a:r>
              <a:rPr lang="en-GB" dirty="0"/>
              <a:t>gets along with </a:t>
            </a:r>
            <a:r>
              <a:rPr lang="en-GB" dirty="0" smtClean="0"/>
              <a:t>them. </a:t>
            </a:r>
            <a:r>
              <a:rPr lang="en-GB" dirty="0"/>
              <a:t>She and her husband are our special </a:t>
            </a:r>
            <a:r>
              <a:rPr lang="en-GB" dirty="0" smtClean="0"/>
              <a:t>visitors. </a:t>
            </a:r>
            <a:r>
              <a:rPr lang="en-GB" dirty="0"/>
              <a:t>H</a:t>
            </a:r>
            <a:r>
              <a:rPr lang="en-GB" dirty="0" smtClean="0"/>
              <a:t>e </a:t>
            </a:r>
            <a:r>
              <a:rPr lang="en-GB" dirty="0"/>
              <a:t>doesn’t react to her any differently than he does with other special </a:t>
            </a:r>
            <a:r>
              <a:rPr lang="en-GB" dirty="0" smtClean="0"/>
              <a:t>visitors.”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18435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/>
              <a:t>Child’s relationship with surrogate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8436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gettinginvol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88913"/>
            <a:ext cx="25923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8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83% of fathers had begun to tell their children about their genetic origins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Of those, only 30% had disclosed the use of a donated egg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Only 17% had disclosed who was the genetic father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Level of disclosure was associated with the age of the child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8435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/>
              <a:t>Disclosure to the child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8436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gettinginvol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88913"/>
            <a:ext cx="259238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5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Conclusions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33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 smtClean="0"/>
              <a:t>The findings of empirical studies of surrogacy families point to positive family relationships and well adjusted children</a:t>
            </a:r>
          </a:p>
          <a:p>
            <a:endParaRPr lang="en-US" altLang="en-US" dirty="0"/>
          </a:p>
          <a:p>
            <a:r>
              <a:rPr lang="en-GB" altLang="en-US" dirty="0"/>
              <a:t>Family structure – gender, sexual orientation and biological relatedness of parents – matters less for children than quality of family relationships</a:t>
            </a:r>
          </a:p>
          <a:p>
            <a:endParaRPr lang="en-GB" altLang="en-US" dirty="0" smtClean="0"/>
          </a:p>
          <a:p>
            <a:endParaRPr lang="en-US" altLang="en-US" dirty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pPr marL="0" indent="0">
              <a:buNone/>
            </a:pPr>
            <a:endParaRPr lang="en-GB" altLang="en-US" dirty="0" smtClean="0"/>
          </a:p>
          <a:p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3314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3315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85" y="116632"/>
            <a:ext cx="2479815" cy="15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5734050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14"/>
          <p:cNvSpPr txBox="1">
            <a:spLocks noChangeArrowheads="1"/>
          </p:cNvSpPr>
          <p:nvPr/>
        </p:nvSpPr>
        <p:spPr bwMode="auto">
          <a:xfrm>
            <a:off x="1907704" y="3645024"/>
            <a:ext cx="4968875" cy="1441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000" dirty="0" smtClean="0">
              <a:latin typeface="Calibri" pitchFamily="34" charset="0"/>
            </a:endParaRPr>
          </a:p>
          <a:p>
            <a:pPr algn="ctr"/>
            <a:r>
              <a:rPr lang="en-GB" sz="2000" dirty="0" smtClean="0">
                <a:latin typeface="Calibri" pitchFamily="34" charset="0"/>
              </a:rPr>
              <a:t>This research was funded by the </a:t>
            </a:r>
            <a:r>
              <a:rPr lang="en-GB" sz="2000" dirty="0" err="1" smtClean="0">
                <a:latin typeface="Calibri" pitchFamily="34" charset="0"/>
              </a:rPr>
              <a:t>Wellcome</a:t>
            </a:r>
            <a:r>
              <a:rPr lang="en-GB" sz="2000" dirty="0" smtClean="0">
                <a:latin typeface="Calibri" pitchFamily="34" charset="0"/>
              </a:rPr>
              <a:t> Trust and the US National Institutes for Health</a:t>
            </a:r>
            <a:endParaRPr lang="en-GB" sz="2000" dirty="0">
              <a:latin typeface="Calibri" pitchFamily="34" charset="0"/>
            </a:endParaRPr>
          </a:p>
        </p:txBody>
      </p:sp>
      <p:pic>
        <p:nvPicPr>
          <p:cNvPr id="16387" name="Picture 10" descr="aboutusover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4963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7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GB" altLang="en-US" sz="1600" dirty="0" smtClean="0"/>
          </a:p>
          <a:p>
            <a:pPr marL="0" indent="0">
              <a:buNone/>
            </a:pPr>
            <a:endParaRPr lang="en-GB" altLang="en-US" sz="1600" dirty="0"/>
          </a:p>
          <a:p>
            <a:endParaRPr lang="en-GB" altLang="en-US" sz="1600" dirty="0" smtClean="0"/>
          </a:p>
          <a:p>
            <a:pPr eaLnBrk="1" hangingPunct="1">
              <a:defRPr/>
            </a:pPr>
            <a:r>
              <a:rPr lang="en-GB" sz="1600" dirty="0" smtClean="0"/>
              <a:t>42 </a:t>
            </a:r>
            <a:r>
              <a:rPr lang="en-GB" sz="1600" dirty="0"/>
              <a:t>surrogacy </a:t>
            </a:r>
            <a:r>
              <a:rPr lang="en-GB" sz="1600" dirty="0" smtClean="0"/>
              <a:t>families</a:t>
            </a:r>
          </a:p>
          <a:p>
            <a:pPr lvl="1" eaLnBrk="1" hangingPunct="1">
              <a:defRPr/>
            </a:pPr>
            <a:r>
              <a:rPr lang="en-GB" sz="1200" dirty="0" smtClean="0"/>
              <a:t>Recruited through Office of National Statistics and COTS</a:t>
            </a:r>
            <a:endParaRPr lang="en-GB" sz="1200" dirty="0"/>
          </a:p>
          <a:p>
            <a:pPr eaLnBrk="1" hangingPunct="1">
              <a:defRPr/>
            </a:pPr>
            <a:endParaRPr lang="en-GB" sz="1600" dirty="0" smtClean="0"/>
          </a:p>
          <a:p>
            <a:pPr eaLnBrk="1" hangingPunct="1">
              <a:defRPr/>
            </a:pPr>
            <a:r>
              <a:rPr lang="en-GB" sz="1600" dirty="0" smtClean="0"/>
              <a:t>51 </a:t>
            </a:r>
            <a:r>
              <a:rPr lang="en-GB" sz="1600" dirty="0"/>
              <a:t>egg donation </a:t>
            </a:r>
            <a:r>
              <a:rPr lang="en-GB" sz="1600" dirty="0" smtClean="0"/>
              <a:t>families</a:t>
            </a:r>
          </a:p>
          <a:p>
            <a:pPr lvl="1" eaLnBrk="1" hangingPunct="1">
              <a:defRPr/>
            </a:pPr>
            <a:r>
              <a:rPr lang="en-GB" sz="1200" dirty="0" smtClean="0"/>
              <a:t>To control for third party assisted reproduction</a:t>
            </a:r>
          </a:p>
          <a:p>
            <a:pPr eaLnBrk="1" hangingPunct="1">
              <a:defRPr/>
            </a:pPr>
            <a:endParaRPr lang="en-GB" sz="1600" dirty="0"/>
          </a:p>
          <a:p>
            <a:pPr eaLnBrk="1" hangingPunct="1">
              <a:defRPr/>
            </a:pPr>
            <a:r>
              <a:rPr lang="en-GB" sz="1600" dirty="0"/>
              <a:t>80 natural conception </a:t>
            </a:r>
            <a:r>
              <a:rPr lang="en-GB" sz="1600" dirty="0" smtClean="0"/>
              <a:t>families</a:t>
            </a:r>
          </a:p>
          <a:p>
            <a:pPr lvl="1" eaLnBrk="1" hangingPunct="1">
              <a:defRPr/>
            </a:pPr>
            <a:r>
              <a:rPr lang="en-GB" altLang="en-US" sz="1200" dirty="0" smtClean="0"/>
              <a:t>Matched as closely as possible to assisted reproduction families</a:t>
            </a:r>
            <a:endParaRPr lang="en-GB" altLang="en-US" sz="1200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3314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3200" dirty="0" smtClean="0">
                <a:latin typeface="Calibri" panose="020F0502020204030204" pitchFamily="34" charset="0"/>
              </a:rPr>
              <a:t>The Sample</a:t>
            </a:r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3315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undergradu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511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9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alt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</a:rPr>
              <a:t>38% gestational surrogacy and 62% traditional surrogacy</a:t>
            </a:r>
          </a:p>
          <a:p>
            <a:endParaRPr lang="en-GB" altLang="en-US" dirty="0">
              <a:latin typeface="Calibri" panose="020F0502020204030204" pitchFamily="34" charset="0"/>
            </a:endParaRPr>
          </a:p>
          <a:p>
            <a:r>
              <a:rPr lang="en-GB" altLang="en-US" dirty="0" smtClean="0">
                <a:latin typeface="Calibri" panose="020F0502020204030204" pitchFamily="34" charset="0"/>
              </a:rPr>
              <a:t>31% known and 69% unknown surrogates</a:t>
            </a:r>
          </a:p>
          <a:p>
            <a:pPr lvl="1"/>
            <a:endParaRPr lang="en-GB" altLang="en-US" sz="1800" dirty="0" smtClean="0">
              <a:latin typeface="Calibri" panose="020F0502020204030204" pitchFamily="34" charset="0"/>
            </a:endParaRPr>
          </a:p>
        </p:txBody>
      </p:sp>
      <p:sp>
        <p:nvSpPr>
          <p:cNvPr id="20483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smtClean="0">
                <a:latin typeface="Calibri" pitchFamily="34" charset="0"/>
              </a:rPr>
              <a:t>Surrogacy families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20484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13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Research questions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33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z="1600" dirty="0" smtClean="0"/>
          </a:p>
          <a:p>
            <a:r>
              <a:rPr lang="en-GB" altLang="en-US" dirty="0" smtClean="0">
                <a:latin typeface="Calibri" panose="020F0502020204030204" pitchFamily="34" charset="0"/>
              </a:rPr>
              <a:t>Do surrogacy families differ from egg donation or natural conception families with respect to:</a:t>
            </a:r>
          </a:p>
          <a:p>
            <a:pPr marL="457200" lvl="1" indent="0">
              <a:buNone/>
            </a:pPr>
            <a:endParaRPr lang="en-GB" altLang="en-US" dirty="0">
              <a:latin typeface="Calibri" panose="020F0502020204030204" pitchFamily="34" charset="0"/>
            </a:endParaRPr>
          </a:p>
          <a:p>
            <a:pPr lvl="1"/>
            <a:r>
              <a:rPr lang="en-GB" altLang="en-US" dirty="0" smtClean="0">
                <a:latin typeface="Calibri" panose="020F0502020204030204" pitchFamily="34" charset="0"/>
              </a:rPr>
              <a:t>the quality of relationships between parents and their children</a:t>
            </a:r>
          </a:p>
          <a:p>
            <a:pPr lvl="1"/>
            <a:endParaRPr lang="en-GB" altLang="en-US" dirty="0">
              <a:latin typeface="Calibri" panose="020F0502020204030204" pitchFamily="34" charset="0"/>
            </a:endParaRPr>
          </a:p>
          <a:p>
            <a:pPr lvl="1"/>
            <a:r>
              <a:rPr lang="en-GB" altLang="en-US" dirty="0" smtClean="0">
                <a:latin typeface="Calibri" panose="020F0502020204030204" pitchFamily="34" charset="0"/>
              </a:rPr>
              <a:t>the psychological adjustment of the children</a:t>
            </a:r>
          </a:p>
          <a:p>
            <a:pPr lvl="1"/>
            <a:endParaRPr lang="en-GB" altLang="en-US" dirty="0">
              <a:latin typeface="Calibri" panose="020F0502020204030204" pitchFamily="34" charset="0"/>
            </a:endParaRPr>
          </a:p>
          <a:p>
            <a:pPr lvl="2"/>
            <a:r>
              <a:rPr lang="en-GB" altLang="en-US" dirty="0" smtClean="0">
                <a:latin typeface="Calibri" panose="020F0502020204030204" pitchFamily="34" charset="0"/>
              </a:rPr>
              <a:t>How do children themselves feel about being born through surrogacy</a:t>
            </a:r>
          </a:p>
          <a:p>
            <a:pPr lvl="2"/>
            <a:endParaRPr lang="en-GB" altLang="en-US" dirty="0"/>
          </a:p>
          <a:p>
            <a:r>
              <a:rPr lang="en-US" dirty="0">
                <a:latin typeface="Calibri" pitchFamily="34" charset="0"/>
              </a:rPr>
              <a:t>How </a:t>
            </a:r>
            <a:r>
              <a:rPr lang="en-US" dirty="0" smtClean="0">
                <a:latin typeface="Calibri" pitchFamily="34" charset="0"/>
              </a:rPr>
              <a:t>does </a:t>
            </a:r>
            <a:r>
              <a:rPr lang="en-US" dirty="0">
                <a:latin typeface="Calibri" pitchFamily="34" charset="0"/>
              </a:rPr>
              <a:t>relationship with surrogate turn out over </a:t>
            </a:r>
            <a:r>
              <a:rPr lang="en-US" dirty="0" smtClean="0">
                <a:latin typeface="Calibri" pitchFamily="34" charset="0"/>
              </a:rPr>
              <a:t>time</a:t>
            </a:r>
            <a:endParaRPr lang="en-US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3314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3315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undergradu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511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6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en-GB" altLang="en-US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dirty="0" smtClean="0"/>
              <a:t>All </a:t>
            </a:r>
            <a:r>
              <a:rPr lang="en-GB" altLang="en-US" dirty="0"/>
              <a:t>children born at the millennium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 smtClean="0"/>
              <a:t>Data from mothers</a:t>
            </a:r>
            <a:r>
              <a:rPr lang="en-GB" altLang="en-US" dirty="0"/>
              <a:t>, fathers, children &amp; teachers</a:t>
            </a:r>
          </a:p>
          <a:p>
            <a:pPr lvl="1" eaLnBrk="1" hangingPunct="1"/>
            <a:r>
              <a:rPr lang="en-GB" altLang="en-US" dirty="0" smtClean="0"/>
              <a:t>Interviews, observational assessments, questionnaires, ratings by child psychiatrist</a:t>
            </a:r>
            <a:endParaRPr lang="en-GB" altLang="en-US" dirty="0"/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Assessments </a:t>
            </a:r>
            <a:r>
              <a:rPr lang="en-GB" altLang="en-US" dirty="0"/>
              <a:t>at age:</a:t>
            </a:r>
            <a:r>
              <a:rPr lang="en-GB" altLang="en-US" sz="1400" dirty="0"/>
              <a:t> </a:t>
            </a:r>
          </a:p>
          <a:p>
            <a:pPr lvl="2" eaLnBrk="1" hangingPunct="1"/>
            <a:r>
              <a:rPr lang="en-GB" altLang="en-US" sz="1600" dirty="0"/>
              <a:t>1 year </a:t>
            </a:r>
          </a:p>
          <a:p>
            <a:pPr lvl="2" eaLnBrk="1" hangingPunct="1"/>
            <a:r>
              <a:rPr lang="en-GB" altLang="en-US" sz="1600" dirty="0"/>
              <a:t>2 years</a:t>
            </a:r>
          </a:p>
          <a:p>
            <a:pPr lvl="2" eaLnBrk="1" hangingPunct="1"/>
            <a:r>
              <a:rPr lang="en-GB" altLang="en-US" sz="1600" dirty="0"/>
              <a:t>3 years</a:t>
            </a:r>
          </a:p>
          <a:p>
            <a:pPr lvl="2" eaLnBrk="1" hangingPunct="1"/>
            <a:r>
              <a:rPr lang="en-GB" altLang="en-US" sz="1600" dirty="0"/>
              <a:t>7 years </a:t>
            </a:r>
          </a:p>
          <a:p>
            <a:pPr lvl="2" eaLnBrk="1" hangingPunct="1"/>
            <a:r>
              <a:rPr lang="en-GB" altLang="en-US" sz="1600" dirty="0"/>
              <a:t>10 years</a:t>
            </a:r>
          </a:p>
          <a:p>
            <a:pPr lvl="2" eaLnBrk="1" hangingPunct="1"/>
            <a:r>
              <a:rPr lang="en-GB" altLang="en-US" sz="1600" dirty="0"/>
              <a:t>14 </a:t>
            </a:r>
            <a:r>
              <a:rPr lang="en-GB" altLang="en-US" sz="1600" dirty="0" smtClean="0"/>
              <a:t>years </a:t>
            </a:r>
            <a:endParaRPr lang="en-GB" altLang="en-US" sz="1600" dirty="0"/>
          </a:p>
          <a:p>
            <a:endParaRPr lang="en-GB" altLang="en-US" dirty="0"/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4338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3200" dirty="0" smtClean="0">
                <a:latin typeface="Calibri" panose="020F0502020204030204" pitchFamily="34" charset="0"/>
              </a:rPr>
              <a:t>Assessments</a:t>
            </a:r>
            <a:endParaRPr lang="en-US" sz="32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4339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jo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24479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0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Surrogacy mothers and fathers showed greater warmth and sensitivity toward infants and greater enjoyment of parenting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Surrogacy mothers and fathers showed higher levels of emotional-involvement with infants </a:t>
            </a:r>
          </a:p>
          <a:p>
            <a:endParaRPr lang="en-GB" dirty="0" smtClean="0">
              <a:latin typeface="Calibri" panose="020F0502020204030204" pitchFamily="34" charset="0"/>
            </a:endParaRPr>
          </a:p>
        </p:txBody>
      </p:sp>
      <p:sp>
        <p:nvSpPr>
          <p:cNvPr id="15362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Age 1: Comparisons between surrogacy and natural conception families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5363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h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5425"/>
            <a:ext cx="23764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7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Surrogacy mothers showed greater pleasure in their children and lower levels of anger, guilt and disappointment with their children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Surrogacy fathers showed lower levels of parenting stress</a:t>
            </a:r>
          </a:p>
        </p:txBody>
      </p:sp>
      <p:sp>
        <p:nvSpPr>
          <p:cNvPr id="15362" name="Title 1"/>
          <p:cNvSpPr>
            <a:spLocks/>
          </p:cNvSpPr>
          <p:nvPr/>
        </p:nvSpPr>
        <p:spPr bwMode="auto">
          <a:xfrm>
            <a:off x="457200" y="260350"/>
            <a:ext cx="6059488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Age 2: Comparisons between surrogacy and natural conception families</a:t>
            </a:r>
            <a:endParaRPr 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15363" name="Picture 27" descr="Centre for Family Research- 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6021388"/>
            <a:ext cx="2324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h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25425"/>
            <a:ext cx="23764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2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4892</TotalTime>
  <Words>1552</Words>
  <Application>Microsoft Office PowerPoint</Application>
  <PresentationFormat>On-screen Show (4:3)</PresentationFormat>
  <Paragraphs>316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Default Design</vt:lpstr>
      <vt:lpstr>PowerPoint Presentation</vt:lpstr>
      <vt:lpstr>Studies of Surrogacy Families  at the Centre for Family Research</vt:lpstr>
      <vt:lpstr>PowerPoint Presentation</vt:lpstr>
      <vt:lpstr>PowerPoint Presentation</vt:lpstr>
      <vt:lpstr>PowerPoint Presentation</vt:lpstr>
      <vt:lpstr>Research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 10 Child adjustment</vt:lpstr>
      <vt:lpstr>Adolescence</vt:lpstr>
      <vt:lpstr>PowerPoint Presentation</vt:lpstr>
      <vt:lpstr>PowerPoint Presentation</vt:lpstr>
      <vt:lpstr>Children’s thoughts and feeling at  age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effects of mother talk at time 1</dc:title>
  <dc:creator>rosie</dc:creator>
  <cp:lastModifiedBy>Susan Golombok</cp:lastModifiedBy>
  <cp:revision>789</cp:revision>
  <cp:lastPrinted>2014-09-22T16:50:38Z</cp:lastPrinted>
  <dcterms:created xsi:type="dcterms:W3CDTF">2009-03-25T16:16:12Z</dcterms:created>
  <dcterms:modified xsi:type="dcterms:W3CDTF">2019-06-25T14:29:48Z</dcterms:modified>
</cp:coreProperties>
</file>