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EF2D9-3EB0-48D4-B652-705FA708C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cap="none" dirty="0"/>
              <a:t>Associate Professor Debra Wilson</a:t>
            </a:r>
            <a:br>
              <a:rPr lang="en-US" sz="2400" cap="none" dirty="0"/>
            </a:br>
            <a:r>
              <a:rPr lang="en-US" sz="2400" cap="none" dirty="0"/>
              <a:t>University Of Canterbury</a:t>
            </a:r>
            <a:br>
              <a:rPr lang="en-US" sz="2400" cap="none" dirty="0"/>
            </a:br>
            <a:r>
              <a:rPr lang="en-US" sz="2400" cap="none" dirty="0"/>
              <a:t>debra.wilson@canterbury.ac.nz</a:t>
            </a:r>
            <a:endParaRPr lang="en-GG" sz="2400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E5FA8-D7AD-4560-891F-8740B1A01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440988" cy="3615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tx1"/>
                </a:solidFill>
              </a:rPr>
              <a:t>THE PUBLIC PERSPECTIVE: EMPIRICAL RESEARCH INTO OPINIONS ON SURROGACY IN NEW ZEALAND</a:t>
            </a:r>
          </a:p>
          <a:p>
            <a:pPr algn="ctr"/>
            <a:endParaRPr lang="en-US" sz="3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600" b="1" i="1" dirty="0">
                <a:solidFill>
                  <a:schemeClr val="tx1"/>
                </a:solidFill>
              </a:rPr>
              <a:t>THREE (SURPRISING?) RESULTS…</a:t>
            </a:r>
            <a:endParaRPr lang="en-GG" sz="3600" b="1" i="1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5067AD-CB54-419C-A6E6-EE799D631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5673" y="3997036"/>
            <a:ext cx="2715629" cy="271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048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E1758-1095-42D3-B611-5AD5E1A2E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684212" y="5994399"/>
            <a:ext cx="8534400" cy="177801"/>
          </a:xfrm>
        </p:spPr>
        <p:txBody>
          <a:bodyPr>
            <a:normAutofit fontScale="90000"/>
          </a:bodyPr>
          <a:lstStyle/>
          <a:p>
            <a:endParaRPr lang="en-G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47FB0-7D58-4711-B67B-014D7BAED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10676515" cy="581198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51.8%: Custody to Intended Parents</a:t>
            </a:r>
            <a:endParaRPr lang="en-GG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15.7%: Custody to Surrogate</a:t>
            </a:r>
          </a:p>
          <a:p>
            <a:r>
              <a:rPr lang="en-US" dirty="0">
                <a:solidFill>
                  <a:schemeClr val="tx1"/>
                </a:solidFill>
              </a:rPr>
              <a:t>12.8%: Joint Custody</a:t>
            </a:r>
            <a:endParaRPr lang="en-GG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6.7%: Other</a:t>
            </a:r>
            <a:endParaRPr lang="en-G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G" dirty="0"/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Did these results change if respondents were filtered by </a:t>
            </a:r>
            <a:r>
              <a:rPr lang="en-US" b="1" dirty="0">
                <a:solidFill>
                  <a:srgbClr val="FF0000"/>
                </a:solidFill>
              </a:rPr>
              <a:t>age?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rgbClr val="FFFF00"/>
                </a:solidFill>
              </a:rPr>
              <a:t>Gender?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Identification with religion? </a:t>
            </a:r>
            <a:r>
              <a:rPr lang="en-US" b="1" dirty="0">
                <a:solidFill>
                  <a:srgbClr val="FF0000"/>
                </a:solidFill>
              </a:rPr>
              <a:t>Previous experience with fertility treatment?</a:t>
            </a:r>
          </a:p>
          <a:p>
            <a:pPr marL="0" indent="0">
              <a:buNone/>
            </a:pPr>
            <a:endParaRPr lang="en-US" b="1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What other comments did the participants have?</a:t>
            </a:r>
            <a:endParaRPr lang="en-GG" dirty="0">
              <a:solidFill>
                <a:schemeClr val="tx1"/>
              </a:solidFill>
            </a:endParaRPr>
          </a:p>
          <a:p>
            <a:endParaRPr lang="en-GG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A57B12-C3F0-4D0C-A953-A6BCCADBDD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0" y="5299363"/>
            <a:ext cx="1413302" cy="141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8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DD881-E14D-44C6-8DA4-67501DF8F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9C0B1-52A7-41DB-837B-95E5A468B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i="1" dirty="0">
                <a:solidFill>
                  <a:schemeClr val="tx1"/>
                </a:solidFill>
              </a:rPr>
              <a:t>Thank You!</a:t>
            </a:r>
          </a:p>
          <a:p>
            <a:pPr algn="ctr"/>
            <a:r>
              <a:rPr lang="en-US" sz="3200" i="1" dirty="0">
                <a:solidFill>
                  <a:schemeClr val="tx1"/>
                </a:solidFill>
              </a:rPr>
              <a:t>(Full Published Results Coming Soon)</a:t>
            </a:r>
            <a:endParaRPr lang="en-GG" sz="3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914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F7FB0-5253-4F46-92FF-6F363E4BA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194" y="257846"/>
            <a:ext cx="8534400" cy="1507067"/>
          </a:xfrm>
        </p:spPr>
        <p:txBody>
          <a:bodyPr/>
          <a:lstStyle/>
          <a:p>
            <a:pPr algn="ctr"/>
            <a:r>
              <a:rPr lang="en-US" b="1" i="1" dirty="0"/>
              <a:t>The surrogacy process in </a:t>
            </a:r>
            <a:r>
              <a:rPr lang="en-US" b="1" i="1" dirty="0" err="1"/>
              <a:t>nz</a:t>
            </a:r>
            <a:endParaRPr lang="en-GG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EAA36-A360-4915-A795-92921BFF9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731819"/>
            <a:ext cx="9429606" cy="441421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Unregulated if ‘private’, except for need to transfer parentage through adoption laws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Regulated through Human Assisted Reproductive Technology Act 2004 if want to use fertility clinic. This requires ECART approval: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/>
                </a:solidFill>
              </a:rPr>
              <a:t>	Fertility Clinic counselling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/>
                </a:solidFill>
              </a:rPr>
              <a:t>	Medical reports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/>
                </a:solidFill>
              </a:rPr>
              <a:t>	Legal advice</a:t>
            </a:r>
          </a:p>
          <a:p>
            <a:pPr marL="442913" indent="-442913">
              <a:buNone/>
            </a:pPr>
            <a:r>
              <a:rPr lang="en-US" i="1" dirty="0">
                <a:solidFill>
                  <a:schemeClr val="tx1"/>
                </a:solidFill>
              </a:rPr>
              <a:t>	Ethics Committee approval, based on Advisory Committee Guidelines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/>
                </a:solidFill>
              </a:rPr>
              <a:t>	Adoption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86346D-A235-4D00-A2A3-D6E5EE97E9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0" y="5299363"/>
            <a:ext cx="1413302" cy="141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03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BB5F0-1EEC-42E8-B056-F6B6AE200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pPr algn="ctr"/>
            <a:r>
              <a:rPr lang="en-US" b="1" i="1" dirty="0"/>
              <a:t>THE EMPIRICAL RESEARCH</a:t>
            </a:r>
            <a:endParaRPr lang="en-GG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1C30F-33A7-4ECC-839D-CBA0C25AB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828800"/>
            <a:ext cx="8534400" cy="4643968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Fertility Clinics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Lawyers Survey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Judges Interviews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Public Perceptions Survey</a:t>
            </a:r>
            <a:endParaRPr lang="en-GG" sz="2400" b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DF2DD1-8AC8-4DA8-B9EA-EE4D0258E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0" y="5299363"/>
            <a:ext cx="1413302" cy="141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884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89ABF-7346-4CA9-A28B-CB544BC6F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948680"/>
            <a:ext cx="8534400" cy="45719"/>
          </a:xfrm>
        </p:spPr>
        <p:txBody>
          <a:bodyPr>
            <a:normAutofit fontScale="90000"/>
          </a:bodyPr>
          <a:lstStyle/>
          <a:p>
            <a:endParaRPr lang="en-G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0ABBC-89C1-456D-8A39-13FC2EF14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9845243" cy="46578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i="1" dirty="0">
                <a:solidFill>
                  <a:schemeClr val="tx1"/>
                </a:solidFill>
              </a:rPr>
              <a:t>FINDING ONE: </a:t>
            </a:r>
          </a:p>
          <a:p>
            <a:pPr marL="0" indent="0" algn="ctr">
              <a:buNone/>
            </a:pPr>
            <a:r>
              <a:rPr lang="en-US" sz="2800" b="1" i="1" dirty="0">
                <a:solidFill>
                  <a:schemeClr val="tx1"/>
                </a:solidFill>
              </a:rPr>
              <a:t>“WHY SHOULDN’T SURROGATES GET PAID? </a:t>
            </a:r>
          </a:p>
          <a:p>
            <a:pPr marL="0" indent="0" algn="ctr">
              <a:buNone/>
            </a:pPr>
            <a:r>
              <a:rPr lang="en-US" sz="2800" b="1" i="1" dirty="0">
                <a:solidFill>
                  <a:schemeClr val="tx1"/>
                </a:solidFill>
              </a:rPr>
              <a:t>FOR SOME WOMEN GETTING PREGNANT IS THEIR SUPERPOWER”</a:t>
            </a:r>
          </a:p>
          <a:p>
            <a:pPr marL="0" indent="0" algn="ctr">
              <a:buNone/>
            </a:pPr>
            <a:endParaRPr lang="en-US" sz="2800" b="1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b="1" cap="small" dirty="0">
                <a:solidFill>
                  <a:schemeClr val="tx1"/>
                </a:solidFill>
              </a:rPr>
              <a:t>Should Domestic Surrogacy (</a:t>
            </a:r>
            <a:r>
              <a:rPr lang="en-US" sz="2800" b="1" cap="small" dirty="0" err="1">
                <a:solidFill>
                  <a:schemeClr val="tx1"/>
                </a:solidFill>
              </a:rPr>
              <a:t>Ie</a:t>
            </a:r>
            <a:r>
              <a:rPr lang="en-US" sz="2800" b="1" cap="small" dirty="0">
                <a:solidFill>
                  <a:schemeClr val="tx1"/>
                </a:solidFill>
              </a:rPr>
              <a:t> Where Intended Parents And The Surrogate Mother All Live In New Zealand) Be Legal? (532 respondents)</a:t>
            </a:r>
          </a:p>
          <a:p>
            <a:pPr marL="0" indent="0" algn="ctr">
              <a:buNone/>
            </a:pPr>
            <a:endParaRPr lang="en-GG" sz="2800" b="1" i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21A008-FB76-4157-8803-03EB11CE2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0" y="5299363"/>
            <a:ext cx="1413302" cy="141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941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E1758-1095-42D3-B611-5AD5E1A2E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684212" y="5994399"/>
            <a:ext cx="8534400" cy="177801"/>
          </a:xfrm>
        </p:spPr>
        <p:txBody>
          <a:bodyPr>
            <a:normAutofit fontScale="90000"/>
          </a:bodyPr>
          <a:lstStyle/>
          <a:p>
            <a:endParaRPr lang="en-G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47FB0-7D58-4711-B67B-014D7BAED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10676515" cy="581198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54.5%: Yes, compensated	</a:t>
            </a:r>
            <a:endParaRPr lang="en-GG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27.6%: Yes, commercial</a:t>
            </a:r>
          </a:p>
          <a:p>
            <a:r>
              <a:rPr lang="en-US" dirty="0">
                <a:solidFill>
                  <a:schemeClr val="tx1"/>
                </a:solidFill>
              </a:rPr>
              <a:t>8.9%: Unsure</a:t>
            </a:r>
            <a:endParaRPr lang="en-GG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6.6%: Yes, altruistic</a:t>
            </a:r>
            <a:endParaRPr lang="en-GG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3%: No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Did these results change if respondents were filtered by </a:t>
            </a:r>
            <a:r>
              <a:rPr lang="en-US" b="1" dirty="0">
                <a:solidFill>
                  <a:srgbClr val="FF0000"/>
                </a:solidFill>
              </a:rPr>
              <a:t>age?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rgbClr val="FFFF00"/>
                </a:solidFill>
              </a:rPr>
              <a:t>Level of education? </a:t>
            </a:r>
            <a:r>
              <a:rPr lang="en-US" b="1" dirty="0">
                <a:solidFill>
                  <a:srgbClr val="00B050"/>
                </a:solidFill>
              </a:rPr>
              <a:t>Ethnicity?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Gender?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rgbClr val="FFFF00"/>
                </a:solidFill>
              </a:rPr>
              <a:t>Identification with religion? </a:t>
            </a:r>
            <a:r>
              <a:rPr lang="en-US" b="1" dirty="0">
                <a:solidFill>
                  <a:srgbClr val="00B050"/>
                </a:solidFill>
              </a:rPr>
              <a:t>Previous experience with fertility treatment?</a:t>
            </a:r>
          </a:p>
          <a:p>
            <a:endParaRPr lang="en-US" b="1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Was there anything to learn from the </a:t>
            </a:r>
            <a:r>
              <a:rPr lang="en-US" b="1" dirty="0">
                <a:solidFill>
                  <a:srgbClr val="FFFF00"/>
                </a:solidFill>
              </a:rPr>
              <a:t>Fertility Clinics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b="1" dirty="0">
                <a:solidFill>
                  <a:srgbClr val="FF0000"/>
                </a:solidFill>
              </a:rPr>
              <a:t>Lawyers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b="1" dirty="0">
                <a:solidFill>
                  <a:srgbClr val="00B050"/>
                </a:solidFill>
              </a:rPr>
              <a:t>ECART</a:t>
            </a:r>
            <a:r>
              <a:rPr lang="en-US" dirty="0">
                <a:solidFill>
                  <a:schemeClr val="tx1"/>
                </a:solidFill>
              </a:rPr>
              <a:t> or </a:t>
            </a:r>
            <a:r>
              <a:rPr lang="en-US" b="1" dirty="0">
                <a:solidFill>
                  <a:srgbClr val="FFFF00"/>
                </a:solidFill>
              </a:rPr>
              <a:t>Judges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en-GG" dirty="0">
              <a:solidFill>
                <a:schemeClr val="tx1"/>
              </a:solidFill>
            </a:endParaRPr>
          </a:p>
          <a:p>
            <a:endParaRPr lang="en-GG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2507A1-7F41-4D85-A9B3-C610EB99B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0" y="5299363"/>
            <a:ext cx="1413302" cy="141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45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89ABF-7346-4CA9-A28B-CB544BC6F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948680"/>
            <a:ext cx="8534400" cy="45719"/>
          </a:xfrm>
        </p:spPr>
        <p:txBody>
          <a:bodyPr>
            <a:normAutofit fontScale="90000"/>
          </a:bodyPr>
          <a:lstStyle/>
          <a:p>
            <a:endParaRPr lang="en-G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0ABBC-89C1-456D-8A39-13FC2EF14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9845243" cy="46578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i="1" dirty="0">
                <a:solidFill>
                  <a:schemeClr val="tx1"/>
                </a:solidFill>
              </a:rPr>
              <a:t>FINDING TWO: </a:t>
            </a:r>
          </a:p>
          <a:p>
            <a:pPr marL="0" indent="0" algn="ctr">
              <a:buNone/>
            </a:pPr>
            <a:r>
              <a:rPr lang="en-US" sz="2800" b="1" i="1" dirty="0">
                <a:solidFill>
                  <a:schemeClr val="tx1"/>
                </a:solidFill>
              </a:rPr>
              <a:t>GENETICS IS NOT IMPORTANT…</a:t>
            </a:r>
          </a:p>
          <a:p>
            <a:pPr marL="0" indent="0" algn="ctr">
              <a:buNone/>
            </a:pPr>
            <a:r>
              <a:rPr lang="en-US" sz="2800" b="1" i="1" dirty="0">
                <a:solidFill>
                  <a:srgbClr val="FF0000"/>
                </a:solidFill>
              </a:rPr>
              <a:t>UNTIL IT IS</a:t>
            </a:r>
          </a:p>
          <a:p>
            <a:pPr marL="0" indent="0" algn="ctr">
              <a:buNone/>
            </a:pPr>
            <a:endParaRPr lang="en-GG" sz="2800" b="1" i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A6A1F8-1DB0-4694-B4F8-BB7EF9DF1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0" y="5299363"/>
            <a:ext cx="1413302" cy="141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837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1312B-1A7D-4CBB-A947-5592C6368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D8B85-366A-4120-932D-166DB8470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308599"/>
          </a:xfrm>
        </p:spPr>
        <p:txBody>
          <a:bodyPr>
            <a:normAutofit/>
          </a:bodyPr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WHEN ASKED DIRECTLY WHETHER THERE SHOULD BE A REQUIREMENT OF A GENETIC LINK BETWEEN INTENDED PARENTS AND CHILD…</a:t>
            </a:r>
          </a:p>
          <a:p>
            <a:pPr marL="0" indent="0">
              <a:buNone/>
            </a:pPr>
            <a:endParaRPr lang="en-GG" dirty="0"/>
          </a:p>
          <a:p>
            <a:r>
              <a:rPr lang="en-US" dirty="0">
                <a:solidFill>
                  <a:schemeClr val="tx1"/>
                </a:solidFill>
              </a:rPr>
              <a:t>47.2% of respondents answered NO</a:t>
            </a:r>
          </a:p>
          <a:p>
            <a:r>
              <a:rPr lang="en-US" dirty="0">
                <a:solidFill>
                  <a:schemeClr val="tx1"/>
                </a:solidFill>
              </a:rPr>
              <a:t>39.6% of respondent answered YES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Which groups in society saw a genetic link as more important?</a:t>
            </a:r>
            <a:endParaRPr lang="en-GG" dirty="0">
              <a:solidFill>
                <a:schemeClr val="tx1"/>
              </a:solidFill>
            </a:endParaRPr>
          </a:p>
          <a:p>
            <a:endParaRPr lang="en-GG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799DA5-9948-458D-A190-A5A4194DC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0" y="5299363"/>
            <a:ext cx="1413302" cy="141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905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72FB-F694-4F3A-9D8E-47EEE713F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818909"/>
            <a:ext cx="8534400" cy="175490"/>
          </a:xfrm>
        </p:spPr>
        <p:txBody>
          <a:bodyPr>
            <a:normAutofit fontScale="90000"/>
          </a:bodyPr>
          <a:lstStyle/>
          <a:p>
            <a:endParaRPr lang="en-G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0641-F1F8-4EF5-8988-B0F6206CF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046018"/>
            <a:ext cx="8534400" cy="4426527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WHEN ASKED INDIRECTLY…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Many will default to genetics as a way of resolving issues</a:t>
            </a:r>
            <a:endParaRPr lang="en-GG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Question: Who should the legally recognized parents be?</a:t>
            </a:r>
            <a:endParaRPr lang="en-GG" dirty="0">
              <a:solidFill>
                <a:schemeClr val="tx1"/>
              </a:solidFill>
            </a:endParaRPr>
          </a:p>
          <a:p>
            <a:pPr lvl="0"/>
            <a:endParaRPr lang="en-US" b="1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Question: Can parties cancel the contract/surrogacy arrangement?</a:t>
            </a:r>
            <a:endParaRPr lang="en-G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G" sz="3200" b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7531E7-712D-4E95-BABF-A259FF436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0" y="5299363"/>
            <a:ext cx="1413302" cy="141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206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89ABF-7346-4CA9-A28B-CB544BC6F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948680"/>
            <a:ext cx="8534400" cy="45719"/>
          </a:xfrm>
        </p:spPr>
        <p:txBody>
          <a:bodyPr>
            <a:normAutofit fontScale="90000"/>
          </a:bodyPr>
          <a:lstStyle/>
          <a:p>
            <a:endParaRPr lang="en-G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0ABBC-89C1-456D-8A39-13FC2EF14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9845243" cy="56041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000" b="1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000" b="1" i="1" dirty="0">
                <a:solidFill>
                  <a:schemeClr val="tx1"/>
                </a:solidFill>
              </a:rPr>
              <a:t>FINDING THREE: </a:t>
            </a:r>
          </a:p>
          <a:p>
            <a:pPr marL="0" lvl="0" indent="0" algn="ctr">
              <a:buNone/>
            </a:pPr>
            <a:r>
              <a:rPr lang="en-US" sz="3000" b="1" i="1" dirty="0">
                <a:solidFill>
                  <a:schemeClr val="tx1"/>
                </a:solidFill>
              </a:rPr>
              <a:t>“BRINGING A NEW PERSON INTO THE WORLD IN SUCH A DELIBERATE FASHION SHOULD NOT BE A ‘CHANGED MY MIND’ SITUATION” </a:t>
            </a:r>
          </a:p>
          <a:p>
            <a:pPr marL="0" lvl="0" indent="0" algn="ctr">
              <a:buNone/>
            </a:pPr>
            <a:r>
              <a:rPr lang="en-US" sz="3000" b="1" i="1" dirty="0">
                <a:solidFill>
                  <a:schemeClr val="tx1"/>
                </a:solidFill>
              </a:rPr>
              <a:t>“THIS IS NOT A PLAYDATE- YOU DON’T CANCEL”</a:t>
            </a:r>
          </a:p>
          <a:p>
            <a:pPr lvl="0"/>
            <a:endParaRPr lang="en-US" sz="2200" b="1" dirty="0"/>
          </a:p>
          <a:p>
            <a:endParaRPr lang="en-US" sz="2200" b="1" cap="small" dirty="0">
              <a:solidFill>
                <a:schemeClr val="tx1"/>
              </a:solidFill>
            </a:endParaRPr>
          </a:p>
          <a:p>
            <a:pPr algn="ctr"/>
            <a:r>
              <a:rPr lang="en-US" sz="3000" b="1" cap="small" dirty="0">
                <a:solidFill>
                  <a:schemeClr val="tx1"/>
                </a:solidFill>
              </a:rPr>
              <a:t> What if the surrogate changes her mind? Who should court grant custody to?</a:t>
            </a:r>
            <a:endParaRPr lang="en-GG" sz="3000" cap="small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G" dirty="0"/>
          </a:p>
          <a:p>
            <a:pPr marL="0" indent="0" algn="ctr">
              <a:buNone/>
            </a:pPr>
            <a:endParaRPr lang="en-GG" sz="2800" b="1" i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BA329F-D892-49CB-B925-656DE2C9C4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0" y="5299363"/>
            <a:ext cx="1413302" cy="141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10326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116</TotalTime>
  <Words>325</Words>
  <Application>Microsoft Office PowerPoint</Application>
  <PresentationFormat>Widescreen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Century Gothic</vt:lpstr>
      <vt:lpstr>Wingdings 3</vt:lpstr>
      <vt:lpstr>Slice</vt:lpstr>
      <vt:lpstr>Associate Professor Debra Wilson University Of Canterbury debra.wilson@canterbury.ac.nz</vt:lpstr>
      <vt:lpstr>The surrogacy process in nz</vt:lpstr>
      <vt:lpstr>THE EMPIRICAL RESEARCH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Debra Wilson</dc:creator>
  <cp:lastModifiedBy>Debra Wilson</cp:lastModifiedBy>
  <cp:revision>7</cp:revision>
  <dcterms:created xsi:type="dcterms:W3CDTF">2019-06-22T19:11:02Z</dcterms:created>
  <dcterms:modified xsi:type="dcterms:W3CDTF">2019-06-22T21:07:03Z</dcterms:modified>
</cp:coreProperties>
</file>